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9" r:id="rId3"/>
    <p:sldId id="260" r:id="rId4"/>
    <p:sldId id="261" r:id="rId5"/>
    <p:sldId id="257" r:id="rId6"/>
    <p:sldId id="258" r:id="rId7"/>
    <p:sldId id="263" r:id="rId8"/>
    <p:sldId id="264" r:id="rId9"/>
    <p:sldId id="265" r:id="rId10"/>
    <p:sldId id="266" r:id="rId11"/>
    <p:sldId id="267" r:id="rId12"/>
    <p:sldId id="262" r:id="rId13"/>
    <p:sldId id="268" r:id="rId14"/>
    <p:sldId id="269" r:id="rId15"/>
    <p:sldId id="270" r:id="rId16"/>
    <p:sldId id="271" r:id="rId17"/>
    <p:sldId id="272" r:id="rId18"/>
    <p:sldId id="273" r:id="rId19"/>
    <p:sldId id="274" r:id="rId20"/>
    <p:sldId id="276" r:id="rId21"/>
    <p:sldId id="275"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502" autoAdjust="0"/>
  </p:normalViewPr>
  <p:slideViewPr>
    <p:cSldViewPr snapToGrid="0">
      <p:cViewPr varScale="1">
        <p:scale>
          <a:sx n="72" d="100"/>
          <a:sy n="72" d="100"/>
        </p:scale>
        <p:origin x="902"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3DD082-D5A2-4610-BE3E-2E152414D5CD}" type="datetimeFigureOut">
              <a:rPr lang="en-US" smtClean="0"/>
              <a:t>11/25/2020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1809AF-EB1D-48C3-A2BB-13316782DFBC}" type="slidenum">
              <a:rPr lang="en-US" smtClean="0"/>
              <a:t>‹#›</a:t>
            </a:fld>
            <a:endParaRPr lang="en-US"/>
          </a:p>
        </p:txBody>
      </p:sp>
    </p:spTree>
    <p:extLst>
      <p:ext uri="{BB962C8B-B14F-4D97-AF65-F5344CB8AC3E}">
        <p14:creationId xmlns:p14="http://schemas.microsoft.com/office/powerpoint/2010/main" val="3092807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1809AF-EB1D-48C3-A2BB-13316782DFBC}" type="slidenum">
              <a:rPr lang="en-US" smtClean="0"/>
              <a:t>1</a:t>
            </a:fld>
            <a:endParaRPr lang="en-US"/>
          </a:p>
        </p:txBody>
      </p:sp>
    </p:spTree>
    <p:extLst>
      <p:ext uri="{BB962C8B-B14F-4D97-AF65-F5344CB8AC3E}">
        <p14:creationId xmlns:p14="http://schemas.microsoft.com/office/powerpoint/2010/main" val="111059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FCN</a:t>
            </a:r>
            <a:r>
              <a:rPr lang="zh-CN" altLang="en-US" dirty="0" smtClean="0"/>
              <a:t>：</a:t>
            </a:r>
            <a:r>
              <a:rPr lang="en-US" altLang="zh-CN" dirty="0" smtClean="0"/>
              <a:t>force contact normal;</a:t>
            </a:r>
          </a:p>
          <a:p>
            <a:r>
              <a:rPr lang="en-US" dirty="0" smtClean="0"/>
              <a:t>FCT:</a:t>
            </a:r>
            <a:r>
              <a:rPr lang="en-US" baseline="0" dirty="0" smtClean="0"/>
              <a:t> force contact tangential;</a:t>
            </a:r>
          </a:p>
          <a:p>
            <a:r>
              <a:rPr lang="en-US" baseline="0" dirty="0" smtClean="0"/>
              <a:t>KNSC: spring constant normal;</a:t>
            </a:r>
          </a:p>
          <a:p>
            <a:r>
              <a:rPr lang="en-US" baseline="0" dirty="0" smtClean="0"/>
              <a:t>KTSC: spring constant tangential;</a:t>
            </a:r>
          </a:p>
          <a:p>
            <a:r>
              <a:rPr lang="en-US" baseline="0" dirty="0" err="1" smtClean="0"/>
              <a:t>drn</a:t>
            </a:r>
            <a:r>
              <a:rPr lang="en-US" baseline="0" dirty="0" smtClean="0"/>
              <a:t>: </a:t>
            </a:r>
            <a:r>
              <a:rPr lang="en-US" baseline="0" dirty="0" err="1" smtClean="0"/>
              <a:t>dr</a:t>
            </a:r>
            <a:r>
              <a:rPr lang="en-US" baseline="0" dirty="0" smtClean="0"/>
              <a:t> normal;</a:t>
            </a:r>
            <a:endParaRPr lang="en-US" dirty="0"/>
          </a:p>
        </p:txBody>
      </p:sp>
      <p:sp>
        <p:nvSpPr>
          <p:cNvPr id="4" name="Slide Number Placeholder 3"/>
          <p:cNvSpPr>
            <a:spLocks noGrp="1"/>
          </p:cNvSpPr>
          <p:nvPr>
            <p:ph type="sldNum" sz="quarter" idx="10"/>
          </p:nvPr>
        </p:nvSpPr>
        <p:spPr/>
        <p:txBody>
          <a:bodyPr/>
          <a:lstStyle/>
          <a:p>
            <a:fld id="{B41809AF-EB1D-48C3-A2BB-13316782DFBC}" type="slidenum">
              <a:rPr lang="en-US" smtClean="0"/>
              <a:t>6</a:t>
            </a:fld>
            <a:endParaRPr lang="en-US"/>
          </a:p>
        </p:txBody>
      </p:sp>
    </p:spTree>
    <p:extLst>
      <p:ext uri="{BB962C8B-B14F-4D97-AF65-F5344CB8AC3E}">
        <p14:creationId xmlns:p14="http://schemas.microsoft.com/office/powerpoint/2010/main" val="291623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所有的</a:t>
            </a:r>
            <a:r>
              <a:rPr lang="en-US" altLang="zh-CN" dirty="0" smtClean="0"/>
              <a:t>s</a:t>
            </a:r>
            <a:r>
              <a:rPr lang="zh-CN" altLang="en-US" dirty="0" smtClean="0"/>
              <a:t>表示</a:t>
            </a:r>
            <a:r>
              <a:rPr lang="en-US" altLang="zh-CN" dirty="0" smtClean="0"/>
              <a:t>solid</a:t>
            </a:r>
            <a:r>
              <a:rPr lang="zh-CN" altLang="en-US" dirty="0" smtClean="0"/>
              <a:t>，以区别流体</a:t>
            </a:r>
            <a:endParaRPr lang="en-US" dirty="0"/>
          </a:p>
        </p:txBody>
      </p:sp>
      <p:sp>
        <p:nvSpPr>
          <p:cNvPr id="4" name="Slide Number Placeholder 3"/>
          <p:cNvSpPr>
            <a:spLocks noGrp="1"/>
          </p:cNvSpPr>
          <p:nvPr>
            <p:ph type="sldNum" sz="quarter" idx="10"/>
          </p:nvPr>
        </p:nvSpPr>
        <p:spPr/>
        <p:txBody>
          <a:bodyPr/>
          <a:lstStyle/>
          <a:p>
            <a:fld id="{B41809AF-EB1D-48C3-A2BB-13316782DFBC}" type="slidenum">
              <a:rPr lang="en-US" smtClean="0"/>
              <a:t>7</a:t>
            </a:fld>
            <a:endParaRPr lang="en-US"/>
          </a:p>
        </p:txBody>
      </p:sp>
    </p:spTree>
    <p:extLst>
      <p:ext uri="{BB962C8B-B14F-4D97-AF65-F5344CB8AC3E}">
        <p14:creationId xmlns:p14="http://schemas.microsoft.com/office/powerpoint/2010/main" val="2595685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FFD: force of fluid drag</a:t>
            </a:r>
            <a:endParaRPr lang="en-US" dirty="0"/>
          </a:p>
        </p:txBody>
      </p:sp>
      <p:sp>
        <p:nvSpPr>
          <p:cNvPr id="4" name="Slide Number Placeholder 3"/>
          <p:cNvSpPr>
            <a:spLocks noGrp="1"/>
          </p:cNvSpPr>
          <p:nvPr>
            <p:ph type="sldNum" sz="quarter" idx="10"/>
          </p:nvPr>
        </p:nvSpPr>
        <p:spPr/>
        <p:txBody>
          <a:bodyPr/>
          <a:lstStyle/>
          <a:p>
            <a:fld id="{B41809AF-EB1D-48C3-A2BB-13316782DFBC}" type="slidenum">
              <a:rPr lang="en-US" smtClean="0"/>
              <a:t>8</a:t>
            </a:fld>
            <a:endParaRPr lang="en-US"/>
          </a:p>
        </p:txBody>
      </p:sp>
    </p:spTree>
    <p:extLst>
      <p:ext uri="{BB962C8B-B14F-4D97-AF65-F5344CB8AC3E}">
        <p14:creationId xmlns:p14="http://schemas.microsoft.com/office/powerpoint/2010/main" val="3477047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1809AF-EB1D-48C3-A2BB-13316782DFBC}" type="slidenum">
              <a:rPr lang="en-US" smtClean="0"/>
              <a:t>14</a:t>
            </a:fld>
            <a:endParaRPr lang="en-US"/>
          </a:p>
        </p:txBody>
      </p:sp>
    </p:spTree>
    <p:extLst>
      <p:ext uri="{BB962C8B-B14F-4D97-AF65-F5344CB8AC3E}">
        <p14:creationId xmlns:p14="http://schemas.microsoft.com/office/powerpoint/2010/main" val="2229894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1809AF-EB1D-48C3-A2BB-13316782DFBC}" type="slidenum">
              <a:rPr lang="en-US" smtClean="0"/>
              <a:t>16</a:t>
            </a:fld>
            <a:endParaRPr lang="en-US"/>
          </a:p>
        </p:txBody>
      </p:sp>
    </p:spTree>
    <p:extLst>
      <p:ext uri="{BB962C8B-B14F-4D97-AF65-F5344CB8AC3E}">
        <p14:creationId xmlns:p14="http://schemas.microsoft.com/office/powerpoint/2010/main" val="379680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1809AF-EB1D-48C3-A2BB-13316782DFBC}" type="slidenum">
              <a:rPr lang="en-US" smtClean="0"/>
              <a:t>18</a:t>
            </a:fld>
            <a:endParaRPr lang="en-US"/>
          </a:p>
        </p:txBody>
      </p:sp>
    </p:spTree>
    <p:extLst>
      <p:ext uri="{BB962C8B-B14F-4D97-AF65-F5344CB8AC3E}">
        <p14:creationId xmlns:p14="http://schemas.microsoft.com/office/powerpoint/2010/main" val="1867491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1809AF-EB1D-48C3-A2BB-13316782DFBC}" type="slidenum">
              <a:rPr lang="en-US" smtClean="0"/>
              <a:t>30</a:t>
            </a:fld>
            <a:endParaRPr lang="en-US"/>
          </a:p>
        </p:txBody>
      </p:sp>
    </p:spTree>
    <p:extLst>
      <p:ext uri="{BB962C8B-B14F-4D97-AF65-F5344CB8AC3E}">
        <p14:creationId xmlns:p14="http://schemas.microsoft.com/office/powerpoint/2010/main" val="3708763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1809AF-EB1D-48C3-A2BB-13316782DFBC}" type="slidenum">
              <a:rPr lang="en-US" smtClean="0"/>
              <a:t>34</a:t>
            </a:fld>
            <a:endParaRPr lang="en-US"/>
          </a:p>
        </p:txBody>
      </p:sp>
    </p:spTree>
    <p:extLst>
      <p:ext uri="{BB962C8B-B14F-4D97-AF65-F5344CB8AC3E}">
        <p14:creationId xmlns:p14="http://schemas.microsoft.com/office/powerpoint/2010/main" val="30718120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B279C7D-5831-42CC-B29F-5F9B8A82785A}"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C1CFAD-D2CE-4BB8-A446-647560415341}" type="slidenum">
              <a:rPr lang="en-US" smtClean="0"/>
              <a:t>‹#›</a:t>
            </a:fld>
            <a:endParaRPr lang="en-US"/>
          </a:p>
        </p:txBody>
      </p:sp>
    </p:spTree>
    <p:extLst>
      <p:ext uri="{BB962C8B-B14F-4D97-AF65-F5344CB8AC3E}">
        <p14:creationId xmlns:p14="http://schemas.microsoft.com/office/powerpoint/2010/main" val="1258437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279C7D-5831-42CC-B29F-5F9B8A82785A}"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C1CFAD-D2CE-4BB8-A446-647560415341}" type="slidenum">
              <a:rPr lang="en-US" smtClean="0"/>
              <a:t>‹#›</a:t>
            </a:fld>
            <a:endParaRPr lang="en-US"/>
          </a:p>
        </p:txBody>
      </p:sp>
    </p:spTree>
    <p:extLst>
      <p:ext uri="{BB962C8B-B14F-4D97-AF65-F5344CB8AC3E}">
        <p14:creationId xmlns:p14="http://schemas.microsoft.com/office/powerpoint/2010/main" val="1531473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279C7D-5831-42CC-B29F-5F9B8A82785A}"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C1CFAD-D2CE-4BB8-A446-647560415341}" type="slidenum">
              <a:rPr lang="en-US" smtClean="0"/>
              <a:t>‹#›</a:t>
            </a:fld>
            <a:endParaRPr lang="en-US"/>
          </a:p>
        </p:txBody>
      </p:sp>
    </p:spTree>
    <p:extLst>
      <p:ext uri="{BB962C8B-B14F-4D97-AF65-F5344CB8AC3E}">
        <p14:creationId xmlns:p14="http://schemas.microsoft.com/office/powerpoint/2010/main" val="2062262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279C7D-5831-42CC-B29F-5F9B8A82785A}"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C1CFAD-D2CE-4BB8-A446-647560415341}" type="slidenum">
              <a:rPr lang="en-US" smtClean="0"/>
              <a:t>‹#›</a:t>
            </a:fld>
            <a:endParaRPr lang="en-US"/>
          </a:p>
        </p:txBody>
      </p:sp>
    </p:spTree>
    <p:extLst>
      <p:ext uri="{BB962C8B-B14F-4D97-AF65-F5344CB8AC3E}">
        <p14:creationId xmlns:p14="http://schemas.microsoft.com/office/powerpoint/2010/main" val="137848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B279C7D-5831-42CC-B29F-5F9B8A82785A}"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C1CFAD-D2CE-4BB8-A446-647560415341}" type="slidenum">
              <a:rPr lang="en-US" smtClean="0"/>
              <a:t>‹#›</a:t>
            </a:fld>
            <a:endParaRPr lang="en-US"/>
          </a:p>
        </p:txBody>
      </p:sp>
    </p:spTree>
    <p:extLst>
      <p:ext uri="{BB962C8B-B14F-4D97-AF65-F5344CB8AC3E}">
        <p14:creationId xmlns:p14="http://schemas.microsoft.com/office/powerpoint/2010/main" val="2251903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B279C7D-5831-42CC-B29F-5F9B8A82785A}"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C1CFAD-D2CE-4BB8-A446-647560415341}" type="slidenum">
              <a:rPr lang="en-US" smtClean="0"/>
              <a:t>‹#›</a:t>
            </a:fld>
            <a:endParaRPr lang="en-US"/>
          </a:p>
        </p:txBody>
      </p:sp>
    </p:spTree>
    <p:extLst>
      <p:ext uri="{BB962C8B-B14F-4D97-AF65-F5344CB8AC3E}">
        <p14:creationId xmlns:p14="http://schemas.microsoft.com/office/powerpoint/2010/main" val="4270376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B279C7D-5831-42CC-B29F-5F9B8A82785A}" type="datetimeFigureOut">
              <a:rPr lang="en-US" smtClean="0"/>
              <a:t>11/25/2020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C1CFAD-D2CE-4BB8-A446-647560415341}" type="slidenum">
              <a:rPr lang="en-US" smtClean="0"/>
              <a:t>‹#›</a:t>
            </a:fld>
            <a:endParaRPr lang="en-US"/>
          </a:p>
        </p:txBody>
      </p:sp>
    </p:spTree>
    <p:extLst>
      <p:ext uri="{BB962C8B-B14F-4D97-AF65-F5344CB8AC3E}">
        <p14:creationId xmlns:p14="http://schemas.microsoft.com/office/powerpoint/2010/main" val="1142253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B279C7D-5831-42CC-B29F-5F9B8A82785A}" type="datetimeFigureOut">
              <a:rPr lang="en-US" smtClean="0"/>
              <a:t>11/25/2020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C1CFAD-D2CE-4BB8-A446-647560415341}" type="slidenum">
              <a:rPr lang="en-US" smtClean="0"/>
              <a:t>‹#›</a:t>
            </a:fld>
            <a:endParaRPr lang="en-US"/>
          </a:p>
        </p:txBody>
      </p:sp>
    </p:spTree>
    <p:extLst>
      <p:ext uri="{BB962C8B-B14F-4D97-AF65-F5344CB8AC3E}">
        <p14:creationId xmlns:p14="http://schemas.microsoft.com/office/powerpoint/2010/main" val="4625793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279C7D-5831-42CC-B29F-5F9B8A82785A}" type="datetimeFigureOut">
              <a:rPr lang="en-US" smtClean="0"/>
              <a:t>11/25/2020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C1CFAD-D2CE-4BB8-A446-647560415341}" type="slidenum">
              <a:rPr lang="en-US" smtClean="0"/>
              <a:t>‹#›</a:t>
            </a:fld>
            <a:endParaRPr lang="en-US"/>
          </a:p>
        </p:txBody>
      </p:sp>
    </p:spTree>
    <p:extLst>
      <p:ext uri="{BB962C8B-B14F-4D97-AF65-F5344CB8AC3E}">
        <p14:creationId xmlns:p14="http://schemas.microsoft.com/office/powerpoint/2010/main" val="1474401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B279C7D-5831-42CC-B29F-5F9B8A82785A}"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C1CFAD-D2CE-4BB8-A446-647560415341}" type="slidenum">
              <a:rPr lang="en-US" smtClean="0"/>
              <a:t>‹#›</a:t>
            </a:fld>
            <a:endParaRPr lang="en-US"/>
          </a:p>
        </p:txBody>
      </p:sp>
    </p:spTree>
    <p:extLst>
      <p:ext uri="{BB962C8B-B14F-4D97-AF65-F5344CB8AC3E}">
        <p14:creationId xmlns:p14="http://schemas.microsoft.com/office/powerpoint/2010/main" val="788407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B279C7D-5831-42CC-B29F-5F9B8A82785A}"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C1CFAD-D2CE-4BB8-A446-647560415341}" type="slidenum">
              <a:rPr lang="en-US" smtClean="0"/>
              <a:t>‹#›</a:t>
            </a:fld>
            <a:endParaRPr lang="en-US"/>
          </a:p>
        </p:txBody>
      </p:sp>
    </p:spTree>
    <p:extLst>
      <p:ext uri="{BB962C8B-B14F-4D97-AF65-F5344CB8AC3E}">
        <p14:creationId xmlns:p14="http://schemas.microsoft.com/office/powerpoint/2010/main" val="1516128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279C7D-5831-42CC-B29F-5F9B8A82785A}" type="datetimeFigureOut">
              <a:rPr lang="en-US" smtClean="0"/>
              <a:t>11/25/2020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C1CFAD-D2CE-4BB8-A446-647560415341}" type="slidenum">
              <a:rPr lang="en-US" smtClean="0"/>
              <a:t>‹#›</a:t>
            </a:fld>
            <a:endParaRPr lang="en-US"/>
          </a:p>
        </p:txBody>
      </p:sp>
    </p:spTree>
    <p:extLst>
      <p:ext uri="{BB962C8B-B14F-4D97-AF65-F5344CB8AC3E}">
        <p14:creationId xmlns:p14="http://schemas.microsoft.com/office/powerpoint/2010/main" val="27736245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Natural_convection" TargetMode="External"/><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s>
</file>

<file path=ppt/slides/_rels/slide3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020" y="1122363"/>
            <a:ext cx="11864340" cy="2387600"/>
          </a:xfrm>
        </p:spPr>
        <p:txBody>
          <a:bodyPr>
            <a:normAutofit/>
          </a:bodyPr>
          <a:lstStyle/>
          <a:p>
            <a:r>
              <a:rPr lang="en-US" dirty="0" smtClean="0">
                <a:latin typeface="Times New Roman" panose="02020603050405020304" pitchFamily="18" charset="0"/>
                <a:cs typeface="Times New Roman" panose="02020603050405020304" pitchFamily="18" charset="0"/>
              </a:rPr>
              <a:t>Discrete Particle Method (DPM)</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Coupling with CFD</a:t>
            </a:r>
            <a:endParaRPr lang="en-US"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524000" y="4653598"/>
            <a:ext cx="9144000" cy="1655762"/>
          </a:xfrm>
        </p:spPr>
        <p:txBody>
          <a:bodyPr/>
          <a:lstStyle/>
          <a:p>
            <a:r>
              <a:rPr lang="en-US" dirty="0" smtClean="0">
                <a:latin typeface="Times New Roman" panose="02020603050405020304" pitchFamily="18" charset="0"/>
                <a:cs typeface="Times New Roman" panose="02020603050405020304" pitchFamily="18" charset="0"/>
              </a:rPr>
              <a:t>2020-9-11</a:t>
            </a:r>
          </a:p>
          <a:p>
            <a:r>
              <a:rPr lang="en-US" dirty="0" err="1" smtClean="0">
                <a:latin typeface="Times New Roman" panose="02020603050405020304" pitchFamily="18" charset="0"/>
                <a:cs typeface="Times New Roman" panose="02020603050405020304" pitchFamily="18" charset="0"/>
              </a:rPr>
              <a:t>Mingming</a:t>
            </a:r>
            <a:r>
              <a:rPr lang="en-US" dirty="0" smtClean="0">
                <a:latin typeface="Times New Roman" panose="02020603050405020304" pitchFamily="18" charset="0"/>
                <a:cs typeface="Times New Roman" panose="02020603050405020304" pitchFamily="18" charset="0"/>
              </a:rPr>
              <a:t> Zhang</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99312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800100" y="342900"/>
                <a:ext cx="10847070" cy="7064242"/>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颗粒运动预测</a:t>
                </a:r>
                <a:r>
                  <a:rPr lang="en-US" altLang="zh-CN" dirty="0" smtClean="0"/>
                  <a:t>-</a:t>
                </a:r>
                <a:r>
                  <a:rPr lang="zh-CN" altLang="en-US" dirty="0" smtClean="0"/>
                  <a:t>修正：颗粒在旧时刻的位置已知，新时刻的位置需要等到该时间步长结束后才可以知道。因此，颗粒在新时刻的位置可能发生重叠，即两个及以上颗粒发生撞击。这可能会放大由撞击作用导致的能量耗散。故</a:t>
                </a:r>
                <a:r>
                  <a:rPr lang="en-US" altLang="zh-CN" dirty="0" smtClean="0"/>
                  <a:t>Yu</a:t>
                </a:r>
                <a:r>
                  <a:rPr lang="zh-CN" altLang="en-US" dirty="0" smtClean="0"/>
                  <a:t>认为需要采用颗粒运动预测</a:t>
                </a:r>
                <a:r>
                  <a:rPr lang="en-US" altLang="zh-CN" dirty="0" smtClean="0"/>
                  <a:t>-</a:t>
                </a:r>
                <a:r>
                  <a:rPr lang="zh-CN" altLang="en-US" dirty="0" smtClean="0"/>
                  <a:t>修正方法。</a:t>
                </a:r>
                <a:r>
                  <a:rPr lang="zh-CN" altLang="en-US" b="1" dirty="0" smtClean="0">
                    <a:solidFill>
                      <a:srgbClr val="FF0000"/>
                    </a:solidFill>
                  </a:rPr>
                  <a:t>鄙人实在不明白为什么要这么做，因为在求解撞击距离的时候已经计算过撞击时间，地点，速度等信息，并且在时间间隔</a:t>
                </a:r>
                <a:r>
                  <a:rPr lang="en-US" altLang="zh-CN" b="1" dirty="0" err="1" smtClean="0">
                    <a:solidFill>
                      <a:srgbClr val="FF0000"/>
                    </a:solidFill>
                  </a:rPr>
                  <a:t>dt</a:t>
                </a:r>
                <a:r>
                  <a:rPr lang="zh-CN" altLang="en-US" b="1" dirty="0" smtClean="0">
                    <a:solidFill>
                      <a:srgbClr val="FF0000"/>
                    </a:solidFill>
                  </a:rPr>
                  <a:t>内速度是不发生改变的（为旧时刻速度），而此处的速度在</a:t>
                </a:r>
                <a:r>
                  <a:rPr lang="en-US" altLang="zh-CN" b="1" dirty="0" err="1" smtClean="0">
                    <a:solidFill>
                      <a:srgbClr val="FF0000"/>
                    </a:solidFill>
                  </a:rPr>
                  <a:t>dt</a:t>
                </a:r>
                <a:r>
                  <a:rPr lang="zh-CN" altLang="en-US" b="1" dirty="0" smtClean="0">
                    <a:solidFill>
                      <a:srgbClr val="FF0000"/>
                    </a:solidFill>
                  </a:rPr>
                  <a:t>内发生了 变化。这两者的关联究竟在哪？</a:t>
                </a:r>
                <a:endParaRPr lang="en-US" altLang="zh-CN" b="1" dirty="0" smtClean="0">
                  <a:solidFill>
                    <a:srgbClr val="FF0000"/>
                  </a:solidFill>
                </a:endParaRP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f>
                        <m:fPr>
                          <m:ctrlPr>
                            <a:rPr lang="en-US" b="0"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e>
                            <m:sub>
                              <m:r>
                                <a:rPr lang="en-US" b="0" i="1" smtClean="0">
                                  <a:latin typeface="Cambria Math" panose="02040503050406030204" pitchFamily="18" charset="0"/>
                                </a:rPr>
                                <m:t>𝑖</m:t>
                              </m:r>
                            </m:sub>
                          </m:sSub>
                        </m:num>
                        <m:den>
                          <m:r>
                            <a:rPr lang="en-US" b="0" i="1" smtClean="0">
                              <a:latin typeface="Cambria Math" panose="02040503050406030204" pitchFamily="18" charset="0"/>
                            </a:rPr>
                            <m:t>𝑑𝑡</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𝐹𝐹𝐷</m:t>
                              </m:r>
                            </m:e>
                          </m:acc>
                        </m:e>
                        <m:sup>
                          <m:r>
                            <a:rPr lang="en-US" b="0" i="1" smtClean="0">
                              <a:latin typeface="Cambria Math" panose="02040503050406030204" pitchFamily="18" charset="0"/>
                            </a:rPr>
                            <m:t>𝑛</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r>
                        <a:rPr lang="en-US" b="0" i="1" smtClean="0">
                          <a:latin typeface="Cambria Math" panose="02040503050406030204" pitchFamily="18" charset="0"/>
                        </a:rPr>
                        <m:t>𝑔</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𝑘𝑐</m:t>
                          </m:r>
                        </m:sup>
                        <m:e>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𝐹𝐶</m:t>
                                  </m:r>
                                </m:e>
                              </m:acc>
                            </m:e>
                            <m:sup>
                              <m:r>
                                <a:rPr lang="en-US" b="0" i="1" smtClean="0">
                                  <a:latin typeface="Cambria Math" panose="02040503050406030204" pitchFamily="18" charset="0"/>
                                </a:rPr>
                                <m:t>𝑛</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𝐹𝐷</m:t>
                                  </m:r>
                                </m:e>
                              </m:acc>
                            </m:e>
                            <m:sup>
                              <m:r>
                                <a:rPr lang="en-US" b="0" i="1" smtClean="0">
                                  <a:latin typeface="Cambria Math" panose="02040503050406030204" pitchFamily="18" charset="0"/>
                                </a:rPr>
                                <m:t>𝑛</m:t>
                              </m:r>
                            </m:sup>
                          </m:sSup>
                          <m:r>
                            <a:rPr lang="en-US" b="0" i="1" smtClean="0">
                              <a:latin typeface="Cambria Math" panose="02040503050406030204" pitchFamily="18" charset="0"/>
                            </a:rPr>
                            <m:t>)</m:t>
                          </m:r>
                        </m:e>
                      </m:nary>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𝐹𝑀</m:t>
                              </m:r>
                            </m:e>
                          </m:acc>
                        </m:e>
                        <m:sup>
                          <m:r>
                            <a:rPr lang="en-US" b="0" i="1" smtClean="0">
                              <a:latin typeface="Cambria Math" panose="02040503050406030204" pitchFamily="18" charset="0"/>
                            </a:rPr>
                            <m:t>𝑛</m:t>
                          </m:r>
                        </m:sup>
                      </m:sSup>
                    </m:oMath>
                  </m:oMathPara>
                </a14:m>
                <a:endParaRPr lang="en-US" dirty="0" smtClean="0"/>
              </a:p>
              <a:p>
                <a:r>
                  <a:rPr lang="zh-CN" altLang="en-US" dirty="0"/>
                  <a:t>其</a:t>
                </a:r>
                <a:r>
                  <a:rPr lang="zh-CN" altLang="en-US" dirty="0" smtClean="0"/>
                  <a:t>中，</a:t>
                </a:r>
                <a:r>
                  <a:rPr lang="zh-CN" altLang="en-US" dirty="0"/>
                  <a:t>其他力表示</a:t>
                </a:r>
                <a:r>
                  <a:rPr lang="zh-CN" altLang="en-US" dirty="0" smtClean="0"/>
                  <a:t>为</a:t>
                </a:r>
                <a14:m>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𝐹𝑀</m:t>
                        </m:r>
                      </m:e>
                    </m:acc>
                  </m:oMath>
                </a14:m>
                <a:r>
                  <a:rPr lang="zh-CN" altLang="en-US" dirty="0" smtClean="0"/>
                  <a:t>。由于上式采用显式，故右边个力均为旧时刻的值：</a:t>
                </a:r>
                <a:endParaRPr lang="en-US" altLang="zh-CN" dirty="0" smtClean="0"/>
              </a:p>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𝑣</m:t>
                              </m:r>
                            </m:e>
                          </m:acc>
                        </m:e>
                        <m:sub>
                          <m:r>
                            <a:rPr lang="en-US" b="0" i="1" smtClean="0">
                              <a:latin typeface="Cambria Math" panose="02040503050406030204" pitchFamily="18" charset="0"/>
                            </a:rPr>
                            <m:t>𝑖</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e>
                        <m:sub>
                          <m:r>
                            <a:rPr lang="en-US" b="0" i="1" smtClean="0">
                              <a:latin typeface="Cambria Math" panose="02040503050406030204" pitchFamily="18" charset="0"/>
                            </a:rPr>
                            <m:t>𝑖</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𝑎</m:t>
                              </m:r>
                            </m:e>
                          </m:acc>
                        </m:e>
                        <m:sub>
                          <m:r>
                            <a:rPr lang="en-US" b="0" i="1" smtClean="0">
                              <a:latin typeface="Cambria Math" panose="02040503050406030204" pitchFamily="18" charset="0"/>
                            </a:rPr>
                            <m:t>𝑖</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r>
                        <a:rPr lang="en-US" b="0" i="1" smtClean="0">
                          <a:latin typeface="Cambria Math" panose="02040503050406030204" pitchFamily="18" charset="0"/>
                        </a:rPr>
                        <m:t>𝑑𝑡</m:t>
                      </m:r>
                    </m:oMath>
                  </m:oMathPara>
                </a14:m>
                <a:endParaRPr lang="en-US" b="0"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𝑠</m:t>
                          </m:r>
                        </m:e>
                        <m:sub>
                          <m:r>
                            <a:rPr lang="en-US" b="0" i="1" smtClean="0">
                              <a:latin typeface="Cambria Math" panose="02040503050406030204" pitchFamily="18" charset="0"/>
                            </a:rPr>
                            <m:t>𝑖</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m:t>
                      </m:r>
                      <m:r>
                        <a:rPr lang="en-US" b="0" i="1" smtClean="0">
                          <a:latin typeface="Cambria Math" panose="02040503050406030204" pitchFamily="18" charset="0"/>
                        </a:rPr>
                        <m:t>𝑥</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𝑠</m:t>
                          </m:r>
                        </m:e>
                        <m:sub>
                          <m:r>
                            <a:rPr lang="en-US" b="0" i="1" smtClean="0">
                              <a:latin typeface="Cambria Math" panose="02040503050406030204" pitchFamily="18" charset="0"/>
                            </a:rPr>
                            <m:t>𝑖</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e>
                        <m:sub>
                          <m:r>
                            <a:rPr lang="en-US" b="0" i="1" smtClean="0">
                              <a:latin typeface="Cambria Math" panose="02040503050406030204" pitchFamily="18" charset="0"/>
                            </a:rPr>
                            <m:t>𝑖</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r>
                        <a:rPr lang="en-US" b="0" i="1" smtClean="0">
                          <a:latin typeface="Cambria Math" panose="02040503050406030204" pitchFamily="18" charset="0"/>
                        </a:rPr>
                        <m:t>𝑑𝑡</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𝑎</m:t>
                              </m:r>
                            </m:e>
                          </m:acc>
                        </m:e>
                        <m:sub>
                          <m:r>
                            <a:rPr lang="en-US" b="0" i="1" smtClean="0">
                              <a:latin typeface="Cambria Math" panose="02040503050406030204" pitchFamily="18" charset="0"/>
                            </a:rPr>
                            <m:t>𝑖</m:t>
                          </m:r>
                        </m:sub>
                        <m:sup>
                          <m:r>
                            <a:rPr lang="en-US" b="0" i="1" smtClean="0">
                              <a:latin typeface="Cambria Math" panose="02040503050406030204" pitchFamily="18" charset="0"/>
                            </a:rPr>
                            <m:t>𝑛</m:t>
                          </m:r>
                        </m:sup>
                      </m:sSubSup>
                      <m:r>
                        <a:rPr lang="en-US" b="0" i="1" smtClean="0">
                          <a:latin typeface="Cambria Math" panose="02040503050406030204" pitchFamily="18" charset="0"/>
                        </a:rPr>
                        <m:t>𝑑</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oMath>
                  </m:oMathPara>
                </a14:m>
                <a:endParaRPr lang="en-US" dirty="0" smtClean="0"/>
              </a:p>
              <a:p>
                <a:endParaRPr lang="en-US" dirty="0" smtClean="0"/>
              </a:p>
              <a:p>
                <a:r>
                  <a:rPr lang="zh-CN" altLang="en-US" dirty="0" smtClean="0"/>
                  <a:t>若采用</a:t>
                </a:r>
                <a:r>
                  <a:rPr lang="en-US" altLang="zh-CN" dirty="0" smtClean="0"/>
                  <a:t>predictor-corrector</a:t>
                </a:r>
                <a:r>
                  <a:rPr lang="zh-CN" altLang="en-US" dirty="0" smtClean="0"/>
                  <a:t>方法，则先进行预测：</a:t>
                </a:r>
                <a:endParaRPr lang="en-US" altLang="zh-CN" dirty="0" smtClean="0"/>
              </a:p>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𝑣</m:t>
                              </m:r>
                            </m:e>
                          </m:acc>
                        </m:e>
                        <m:sub>
                          <m:r>
                            <a:rPr lang="en-US" b="0" i="1" smtClean="0">
                              <a:latin typeface="Cambria Math" panose="02040503050406030204" pitchFamily="18" charset="0"/>
                            </a:rPr>
                            <m:t>𝑖</m:t>
                          </m:r>
                        </m:sub>
                        <m:sup>
                          <m:r>
                            <a:rPr lang="en-US" b="0" i="1" smtClean="0">
                              <a:latin typeface="Cambria Math" panose="02040503050406030204" pitchFamily="18" charset="0"/>
                            </a:rPr>
                            <m:t>𝑝</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e>
                        <m:sub>
                          <m:r>
                            <a:rPr lang="en-US" b="0" i="1" smtClean="0">
                              <a:latin typeface="Cambria Math" panose="02040503050406030204" pitchFamily="18" charset="0"/>
                            </a:rPr>
                            <m:t>𝑖</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r>
                        <a:rPr lang="en-US" b="0" i="1" smtClean="0">
                          <a:latin typeface="Cambria Math" panose="02040503050406030204" pitchFamily="18" charset="0"/>
                        </a:rPr>
                        <m:t>𝑑𝑡</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𝛼</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𝑎</m:t>
                              </m:r>
                            </m:e>
                          </m:acc>
                        </m:e>
                        <m:sub>
                          <m:r>
                            <a:rPr lang="en-US" b="0" i="1" smtClean="0">
                              <a:latin typeface="Cambria Math" panose="02040503050406030204" pitchFamily="18" charset="0"/>
                            </a:rPr>
                            <m:t>𝑖</m:t>
                          </m:r>
                        </m:sub>
                        <m:sup>
                          <m:r>
                            <a:rPr lang="en-US" b="0" i="1" smtClean="0">
                              <a:latin typeface="Cambria Math" panose="02040503050406030204" pitchFamily="18" charset="0"/>
                            </a:rPr>
                            <m:t>𝑛</m:t>
                          </m:r>
                        </m:sup>
                      </m:sSubSup>
                    </m:oMath>
                  </m:oMathPara>
                </a14:m>
                <a:endParaRPr lang="en-US" dirty="0" smtClean="0"/>
              </a:p>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𝑥𝑠</m:t>
                              </m:r>
                            </m:e>
                          </m:acc>
                        </m:e>
                        <m:sub>
                          <m:r>
                            <a:rPr lang="en-US" b="0" i="1" smtClean="0">
                              <a:latin typeface="Cambria Math" panose="02040503050406030204" pitchFamily="18" charset="0"/>
                            </a:rPr>
                            <m:t>𝑖</m:t>
                          </m:r>
                        </m:sub>
                        <m:sup>
                          <m:r>
                            <a:rPr lang="en-US" b="0" i="1" smtClean="0">
                              <a:latin typeface="Cambria Math" panose="02040503050406030204" pitchFamily="18" charset="0"/>
                            </a:rPr>
                            <m:t>𝑝</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𝑥𝑠</m:t>
                              </m:r>
                            </m:e>
                          </m:acc>
                        </m:e>
                        <m:sub>
                          <m:r>
                            <a:rPr lang="en-US" b="0" i="1" smtClean="0">
                              <a:latin typeface="Cambria Math" panose="02040503050406030204" pitchFamily="18" charset="0"/>
                            </a:rPr>
                            <m:t>𝑖</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r>
                        <a:rPr lang="en-US" b="0" i="1" smtClean="0">
                          <a:latin typeface="Cambria Math" panose="02040503050406030204" pitchFamily="18" charset="0"/>
                        </a:rPr>
                        <m:t>𝑑𝑡</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e>
                        <m:sub>
                          <m:r>
                            <a:rPr lang="en-US" b="0" i="1" smtClean="0">
                              <a:latin typeface="Cambria Math" panose="02040503050406030204" pitchFamily="18" charset="0"/>
                            </a:rPr>
                            <m:t>𝑖</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𝑑</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1−2</m:t>
                          </m:r>
                          <m:r>
                            <a:rPr lang="en-US" b="0" i="1" smtClean="0">
                              <a:latin typeface="Cambria Math" panose="02040503050406030204" pitchFamily="18" charset="0"/>
                            </a:rPr>
                            <m:t>𝛽</m:t>
                          </m:r>
                        </m:e>
                      </m:d>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𝑎</m:t>
                              </m:r>
                            </m:e>
                          </m:acc>
                        </m:e>
                        <m:sub>
                          <m:r>
                            <a:rPr lang="en-US" b="0" i="1" smtClean="0">
                              <a:latin typeface="Cambria Math" panose="02040503050406030204" pitchFamily="18" charset="0"/>
                            </a:rPr>
                            <m:t>𝑖</m:t>
                          </m:r>
                        </m:sub>
                        <m:sup>
                          <m:r>
                            <a:rPr lang="en-US" b="0" i="1" smtClean="0">
                              <a:latin typeface="Cambria Math" panose="02040503050406030204" pitchFamily="18" charset="0"/>
                            </a:rPr>
                            <m:t>𝑛</m:t>
                          </m:r>
                        </m:sup>
                      </m:sSubSup>
                    </m:oMath>
                  </m:oMathPara>
                </a14:m>
                <a:endParaRPr lang="en-US" b="0" dirty="0" smtClean="0"/>
              </a:p>
              <a:p>
                <a:r>
                  <a:rPr lang="zh-CN" altLang="en-US" dirty="0" smtClean="0"/>
                  <a:t>由于颗粒在</a:t>
                </a:r>
                <a:r>
                  <a:rPr lang="en-US" altLang="zh-CN" dirty="0" smtClean="0"/>
                  <a:t>&lt;</a:t>
                </a:r>
                <a:r>
                  <a:rPr lang="en-US" altLang="zh-CN" dirty="0" err="1" smtClean="0"/>
                  <a:t>dt</a:t>
                </a:r>
                <a:r>
                  <a:rPr lang="zh-CN" altLang="en-US" dirty="0" smtClean="0"/>
                  <a:t>时间内到了新的位置，具有新的速度，故颗粒间的相互作用力将发生改变：</a:t>
                </a:r>
                <a:endParaRPr lang="en-US" altLang="zh-CN" dirty="0" smtClean="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𝑎</m:t>
                              </m:r>
                            </m:e>
                          </m:acc>
                        </m:e>
                        <m:sub>
                          <m:r>
                            <a:rPr lang="en-US" b="0" i="1" smtClean="0">
                              <a:latin typeface="Cambria Math" panose="02040503050406030204" pitchFamily="18" charset="0"/>
                            </a:rPr>
                            <m:t>𝑖</m:t>
                          </m:r>
                        </m:sub>
                        <m:sup>
                          <m:r>
                            <a:rPr lang="en-US" b="0" i="1" smtClean="0">
                              <a:latin typeface="Cambria Math" panose="02040503050406030204" pitchFamily="18" charset="0"/>
                            </a:rPr>
                            <m:t>𝑝</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𝐹𝐹𝐷</m:t>
                              </m:r>
                            </m:e>
                          </m:acc>
                        </m:e>
                        <m:sup>
                          <m:r>
                            <a:rPr lang="en-US" b="0" i="1" smtClean="0">
                              <a:latin typeface="Cambria Math" panose="02040503050406030204" pitchFamily="18" charset="0"/>
                            </a:rPr>
                            <m:t>𝑛</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𝑖</m:t>
                          </m:r>
                        </m:sub>
                      </m:sSub>
                      <m:r>
                        <a:rPr lang="en-US" b="0" i="1" smtClean="0">
                          <a:latin typeface="Cambria Math" panose="02040503050406030204" pitchFamily="18" charset="0"/>
                        </a:rPr>
                        <m:t>𝑔</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𝑘𝑐</m:t>
                          </m:r>
                        </m:sup>
                        <m:e>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𝐹𝐶</m:t>
                                  </m:r>
                                </m:e>
                              </m:acc>
                            </m:e>
                            <m:sup>
                              <m:r>
                                <a:rPr lang="en-US" b="0" i="1" smtClean="0">
                                  <a:latin typeface="Cambria Math" panose="02040503050406030204" pitchFamily="18" charset="0"/>
                                </a:rPr>
                                <m:t>𝑝</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𝐹𝐷</m:t>
                                  </m:r>
                                </m:e>
                              </m:acc>
                            </m:e>
                            <m:sup>
                              <m:r>
                                <a:rPr lang="en-US" b="0" i="1" smtClean="0">
                                  <a:latin typeface="Cambria Math" panose="02040503050406030204" pitchFamily="18" charset="0"/>
                                </a:rPr>
                                <m:t>𝑝</m:t>
                              </m:r>
                            </m:sup>
                          </m:sSup>
                          <m:r>
                            <a:rPr lang="en-US" b="0" i="1" smtClean="0">
                              <a:latin typeface="Cambria Math" panose="02040503050406030204" pitchFamily="18" charset="0"/>
                            </a:rPr>
                            <m:t>)</m:t>
                          </m:r>
                        </m:e>
                      </m:nary>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𝐹𝑀</m:t>
                              </m:r>
                            </m:e>
                          </m:acc>
                        </m:e>
                        <m:sup>
                          <m:r>
                            <a:rPr lang="en-US" b="0" i="1" smtClean="0">
                              <a:latin typeface="Cambria Math" panose="02040503050406030204" pitchFamily="18" charset="0"/>
                            </a:rPr>
                            <m:t>𝑛</m:t>
                          </m:r>
                        </m:sup>
                      </m:sSup>
                    </m:oMath>
                  </m:oMathPara>
                </a14:m>
                <a:endParaRPr lang="en-US" dirty="0" smtClean="0"/>
              </a:p>
              <a:p>
                <a:r>
                  <a:rPr lang="zh-CN" altLang="en-US" dirty="0" smtClean="0"/>
                  <a:t>用新的加速度修正预测值：</a:t>
                </a:r>
                <a:endParaRPr lang="en-US" altLang="zh-CN" dirty="0" smtClean="0"/>
              </a:p>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𝑣</m:t>
                              </m:r>
                            </m:e>
                          </m:acc>
                        </m:e>
                        <m:sub>
                          <m:r>
                            <a:rPr lang="en-US" b="0" i="1" smtClean="0">
                              <a:latin typeface="Cambria Math" panose="02040503050406030204" pitchFamily="18" charset="0"/>
                            </a:rPr>
                            <m:t>𝑖</m:t>
                          </m:r>
                        </m:sub>
                        <m:sup>
                          <m:r>
                            <a:rPr lang="en-US" b="0" i="1" smtClean="0">
                              <a:latin typeface="Cambria Math" panose="02040503050406030204" pitchFamily="18" charset="0"/>
                            </a:rPr>
                            <m:t>𝑐</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e>
                        <m:sub>
                          <m:r>
                            <a:rPr lang="en-US" b="0" i="1" smtClean="0">
                              <a:latin typeface="Cambria Math" panose="02040503050406030204" pitchFamily="18" charset="0"/>
                            </a:rPr>
                            <m:t>𝑖</m:t>
                          </m:r>
                        </m:sub>
                        <m:sup>
                          <m:r>
                            <a:rPr lang="en-US" b="0" i="1" smtClean="0">
                              <a:latin typeface="Cambria Math" panose="02040503050406030204" pitchFamily="18" charset="0"/>
                            </a:rPr>
                            <m:t>𝑝</m:t>
                          </m:r>
                        </m:sup>
                      </m:sSubSup>
                      <m:r>
                        <a:rPr lang="en-US" b="0" i="1" smtClean="0">
                          <a:latin typeface="Cambria Math" panose="02040503050406030204" pitchFamily="18" charset="0"/>
                        </a:rPr>
                        <m:t>+</m:t>
                      </m:r>
                      <m:r>
                        <a:rPr lang="en-US" b="0" i="1" smtClean="0">
                          <a:latin typeface="Cambria Math" panose="02040503050406030204" pitchFamily="18" charset="0"/>
                        </a:rPr>
                        <m:t>𝑑𝑡</m:t>
                      </m:r>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𝑎</m:t>
                              </m:r>
                            </m:e>
                          </m:acc>
                        </m:e>
                        <m:sub>
                          <m:r>
                            <a:rPr lang="en-US" b="0" i="1" smtClean="0">
                              <a:latin typeface="Cambria Math" panose="02040503050406030204" pitchFamily="18" charset="0"/>
                            </a:rPr>
                            <m:t>𝑖</m:t>
                          </m:r>
                        </m:sub>
                        <m:sup>
                          <m:r>
                            <a:rPr lang="en-US" b="0" i="1" smtClean="0">
                              <a:latin typeface="Cambria Math" panose="02040503050406030204" pitchFamily="18" charset="0"/>
                            </a:rPr>
                            <m:t>𝑝</m:t>
                          </m:r>
                        </m:sup>
                      </m:sSubSup>
                    </m:oMath>
                  </m:oMathPara>
                </a14:m>
                <a:endParaRPr lang="en-US" b="0" dirty="0" smtClean="0"/>
              </a:p>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𝑥𝑠</m:t>
                              </m:r>
                            </m:e>
                          </m:acc>
                        </m:e>
                        <m:sub>
                          <m:r>
                            <a:rPr lang="en-US" b="0" i="1" smtClean="0">
                              <a:latin typeface="Cambria Math" panose="02040503050406030204" pitchFamily="18" charset="0"/>
                            </a:rPr>
                            <m:t>𝑖</m:t>
                          </m:r>
                        </m:sub>
                        <m:sup>
                          <m:r>
                            <a:rPr lang="en-US" b="0" i="1" smtClean="0">
                              <a:latin typeface="Cambria Math" panose="02040503050406030204" pitchFamily="18" charset="0"/>
                            </a:rPr>
                            <m:t>𝑐</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𝑥𝑠</m:t>
                              </m:r>
                            </m:e>
                          </m:acc>
                        </m:e>
                        <m:sub>
                          <m:r>
                            <a:rPr lang="en-US" b="0" i="1" smtClean="0">
                              <a:latin typeface="Cambria Math" panose="02040503050406030204" pitchFamily="18" charset="0"/>
                            </a:rPr>
                            <m:t>𝑖</m:t>
                          </m:r>
                        </m:sub>
                        <m:sup>
                          <m:r>
                            <a:rPr lang="en-US" b="0" i="1" smtClean="0">
                              <a:latin typeface="Cambria Math" panose="02040503050406030204" pitchFamily="18" charset="0"/>
                            </a:rPr>
                            <m:t>𝑝</m:t>
                          </m:r>
                        </m:sup>
                      </m:sSubSup>
                      <m:r>
                        <a:rPr lang="en-US" b="0" i="1" smtClean="0">
                          <a:latin typeface="Cambria Math" panose="02040503050406030204" pitchFamily="18" charset="0"/>
                        </a:rPr>
                        <m:t>+</m:t>
                      </m:r>
                      <m:r>
                        <a:rPr lang="en-US" b="0" i="1" smtClean="0">
                          <a:latin typeface="Cambria Math" panose="02040503050406030204" pitchFamily="18" charset="0"/>
                        </a:rPr>
                        <m:t>𝑑</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𝑎</m:t>
                              </m:r>
                            </m:e>
                          </m:acc>
                        </m:e>
                        <m:sub>
                          <m:r>
                            <a:rPr lang="en-US" b="0" i="1" smtClean="0">
                              <a:latin typeface="Cambria Math" panose="02040503050406030204" pitchFamily="18" charset="0"/>
                            </a:rPr>
                            <m:t>𝑖</m:t>
                          </m:r>
                        </m:sub>
                        <m:sup>
                          <m:r>
                            <a:rPr lang="en-US" b="0" i="1" smtClean="0">
                              <a:latin typeface="Cambria Math" panose="02040503050406030204" pitchFamily="18" charset="0"/>
                            </a:rPr>
                            <m:t>𝑝</m:t>
                          </m:r>
                        </m:sup>
                      </m:sSubSup>
                    </m:oMath>
                  </m:oMathPara>
                </a14:m>
                <a:endParaRPr lang="en-US" dirty="0" smtClean="0"/>
              </a:p>
              <a:p>
                <a:r>
                  <a:rPr lang="zh-CN" altLang="en-US" dirty="0"/>
                  <a:t>其</a:t>
                </a:r>
                <a:r>
                  <a:rPr lang="zh-CN" altLang="en-US" dirty="0" smtClean="0"/>
                  <a:t>中</a:t>
                </a:r>
                <a14:m>
                  <m:oMath xmlns:m="http://schemas.openxmlformats.org/officeDocument/2006/math">
                    <m:r>
                      <a:rPr lang="en-US" altLang="zh-CN" b="0" i="1" smtClean="0">
                        <a:latin typeface="Cambria Math" panose="02040503050406030204" pitchFamily="18" charset="0"/>
                      </a:rPr>
                      <m:t>𝛼</m:t>
                    </m:r>
                    <m:r>
                      <a:rPr lang="en-US" altLang="zh-CN" b="0" i="1" smtClean="0">
                        <a:latin typeface="Cambria Math" panose="02040503050406030204" pitchFamily="18" charset="0"/>
                      </a:rPr>
                      <m:t>, </m:t>
                    </m:r>
                    <m:r>
                      <a:rPr lang="en-US" altLang="zh-CN" b="0" i="1" smtClean="0">
                        <a:latin typeface="Cambria Math" panose="02040503050406030204" pitchFamily="18" charset="0"/>
                      </a:rPr>
                      <m:t>𝛽</m:t>
                    </m:r>
                  </m:oMath>
                </a14:m>
                <a:r>
                  <a:rPr lang="zh-CN" altLang="en-US" dirty="0" smtClean="0"/>
                  <a:t>是</a:t>
                </a:r>
                <a:r>
                  <a:rPr lang="en-US" altLang="zh-CN" dirty="0" err="1" smtClean="0"/>
                  <a:t>Newmark</a:t>
                </a:r>
                <a:r>
                  <a:rPr lang="zh-CN" altLang="en-US" dirty="0" smtClean="0"/>
                  <a:t>参数，一般采用</a:t>
                </a:r>
                <a14:m>
                  <m:oMath xmlns:m="http://schemas.openxmlformats.org/officeDocument/2006/math">
                    <m:r>
                      <a:rPr lang="en-US" altLang="zh-CN" b="0" i="1" smtClean="0">
                        <a:latin typeface="Cambria Math" panose="02040503050406030204" pitchFamily="18" charset="0"/>
                      </a:rPr>
                      <m:t>𝛼</m:t>
                    </m:r>
                    <m:r>
                      <a:rPr lang="en-US" altLang="zh-CN" b="0" i="1" smtClean="0">
                        <a:latin typeface="Cambria Math" panose="02040503050406030204" pitchFamily="18" charset="0"/>
                      </a:rPr>
                      <m:t>=0.5, </m:t>
                    </m:r>
                    <m:r>
                      <a:rPr lang="en-US" altLang="zh-CN" b="0" i="1" smtClean="0">
                        <a:latin typeface="Cambria Math" panose="02040503050406030204" pitchFamily="18" charset="0"/>
                      </a:rPr>
                      <m:t>𝛽</m:t>
                    </m:r>
                    <m:r>
                      <a:rPr lang="en-US" altLang="zh-CN" b="0" i="1" smtClean="0">
                        <a:latin typeface="Cambria Math" panose="02040503050406030204" pitchFamily="18" charset="0"/>
                      </a:rPr>
                      <m:t>=0.25</m:t>
                    </m:r>
                  </m:oMath>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800100" y="342900"/>
                <a:ext cx="10847070" cy="7064242"/>
              </a:xfrm>
              <a:prstGeom prst="rect">
                <a:avLst/>
              </a:prstGeom>
              <a:blipFill>
                <a:blip r:embed="rId2"/>
                <a:stretch>
                  <a:fillRect l="-449" t="-431" r="-449" b="-431"/>
                </a:stretch>
              </a:blipFill>
            </p:spPr>
            <p:txBody>
              <a:bodyPr/>
              <a:lstStyle/>
              <a:p>
                <a:r>
                  <a:rPr lang="en-US">
                    <a:noFill/>
                  </a:rPr>
                  <a:t> </a:t>
                </a:r>
              </a:p>
            </p:txBody>
          </p:sp>
        </mc:Fallback>
      </mc:AlternateContent>
    </p:spTree>
    <p:extLst>
      <p:ext uri="{BB962C8B-B14F-4D97-AF65-F5344CB8AC3E}">
        <p14:creationId xmlns:p14="http://schemas.microsoft.com/office/powerpoint/2010/main" val="298843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1520" y="400050"/>
            <a:ext cx="10744200" cy="369332"/>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时间步长：实在不知所云</a:t>
            </a:r>
            <a:endParaRPr lang="en-US" dirty="0"/>
          </a:p>
        </p:txBody>
      </p:sp>
    </p:spTree>
    <p:extLst>
      <p:ext uri="{BB962C8B-B14F-4D97-AF65-F5344CB8AC3E}">
        <p14:creationId xmlns:p14="http://schemas.microsoft.com/office/powerpoint/2010/main" val="4449572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93174" y="353961"/>
            <a:ext cx="11157155" cy="646331"/>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每个颗粒都具有以下属性：编号，矿物类别，位置，速度，成分，大小，密度，温度，出现时间，终止时间，所在网格，在网格中的体积分数，</a:t>
            </a:r>
            <a:r>
              <a:rPr lang="en-US" altLang="zh-CN" dirty="0" smtClean="0"/>
              <a:t>alive or dead</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1780" y="1314726"/>
            <a:ext cx="5960050" cy="4468853"/>
          </a:xfrm>
          <a:prstGeom prst="rect">
            <a:avLst/>
          </a:prstGeom>
        </p:spPr>
      </p:pic>
    </p:spTree>
    <p:extLst>
      <p:ext uri="{BB962C8B-B14F-4D97-AF65-F5344CB8AC3E}">
        <p14:creationId xmlns:p14="http://schemas.microsoft.com/office/powerpoint/2010/main" val="28078496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56260" y="225475"/>
            <a:ext cx="11319510" cy="830997"/>
          </a:xfrm>
          <a:prstGeom prst="rect">
            <a:avLst/>
          </a:prstGeom>
        </p:spPr>
        <p:txBody>
          <a:bodyPr wrap="square">
            <a:spAutoFit/>
          </a:bodyPr>
          <a:lstStyle/>
          <a:p>
            <a:pPr algn="ctr"/>
            <a:r>
              <a:rPr lang="en-US" sz="2400" dirty="0"/>
              <a:t>The kinetics of nucleation and crystal </a:t>
            </a:r>
            <a:r>
              <a:rPr lang="en-US" sz="2400" dirty="0" smtClean="0"/>
              <a:t>growth and </a:t>
            </a:r>
            <a:r>
              <a:rPr lang="en-US" sz="2400" dirty="0"/>
              <a:t>scaling laws for magmatic </a:t>
            </a:r>
            <a:r>
              <a:rPr lang="en-US" sz="2400" dirty="0" smtClean="0"/>
              <a:t>crystallization</a:t>
            </a:r>
          </a:p>
          <a:p>
            <a:pPr algn="ctr"/>
            <a:r>
              <a:rPr lang="en-US" sz="2400" dirty="0" smtClean="0"/>
              <a:t>Brandeis 1987</a:t>
            </a:r>
            <a:endParaRPr lang="en-US" sz="2400" dirty="0"/>
          </a:p>
        </p:txBody>
      </p:sp>
    </p:spTree>
    <p:extLst>
      <p:ext uri="{BB962C8B-B14F-4D97-AF65-F5344CB8AC3E}">
        <p14:creationId xmlns:p14="http://schemas.microsoft.com/office/powerpoint/2010/main" val="1053433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6280" y="108496"/>
            <a:ext cx="10759440" cy="1384995"/>
          </a:xfrm>
          <a:prstGeom prst="rect">
            <a:avLst/>
          </a:prstGeom>
        </p:spPr>
        <p:txBody>
          <a:bodyPr wrap="square">
            <a:spAutoFit/>
          </a:bodyPr>
          <a:lstStyle/>
          <a:p>
            <a:pPr algn="ctr"/>
            <a:r>
              <a:rPr lang="en-US" sz="2800" dirty="0">
                <a:latin typeface="AdvTTf331adb4.B"/>
              </a:rPr>
              <a:t>Crystals stirred </a:t>
            </a:r>
            <a:r>
              <a:rPr lang="en-US" sz="2800" dirty="0" smtClean="0">
                <a:latin typeface="AdvTTf331adb4.B"/>
              </a:rPr>
              <a:t>up: 1</a:t>
            </a:r>
            <a:r>
              <a:rPr lang="en-US" sz="2800" dirty="0">
                <a:latin typeface="AdvTTf331adb4.B"/>
              </a:rPr>
              <a:t>. Direct numerical simulations of crystal settling in </a:t>
            </a:r>
            <a:r>
              <a:rPr lang="en-US" sz="2800" dirty="0" err="1" smtClean="0">
                <a:latin typeface="AdvTTf331adb4.B"/>
              </a:rPr>
              <a:t>nondilute</a:t>
            </a:r>
            <a:r>
              <a:rPr lang="en-US" sz="2800" dirty="0" smtClean="0">
                <a:latin typeface="AdvTTf331adb4.B"/>
              </a:rPr>
              <a:t> magmatic suspensions</a:t>
            </a:r>
          </a:p>
          <a:p>
            <a:pPr algn="ctr"/>
            <a:r>
              <a:rPr lang="en-US" altLang="zh-CN" sz="2800" dirty="0" smtClean="0">
                <a:latin typeface="AdvTTf331adb4.B"/>
              </a:rPr>
              <a:t>Jenny </a:t>
            </a:r>
            <a:r>
              <a:rPr lang="en-US" altLang="zh-CN" sz="2800" dirty="0" err="1" smtClean="0">
                <a:latin typeface="AdvTTf331adb4.B"/>
              </a:rPr>
              <a:t>Suckale</a:t>
            </a:r>
            <a:r>
              <a:rPr lang="en-US" altLang="zh-CN" sz="2800" dirty="0" smtClean="0">
                <a:latin typeface="AdvTTf331adb4.B"/>
              </a:rPr>
              <a:t> et al., 2012</a:t>
            </a:r>
            <a:endParaRPr lang="en-US" sz="2800" dirty="0"/>
          </a:p>
        </p:txBody>
      </p:sp>
      <mc:AlternateContent xmlns:mc="http://schemas.openxmlformats.org/markup-compatibility/2006" xmlns:a14="http://schemas.microsoft.com/office/drawing/2010/main">
        <mc:Choice Requires="a14">
          <p:sp>
            <p:nvSpPr>
              <p:cNvPr id="3" name="TextBox 2"/>
              <p:cNvSpPr txBox="1"/>
              <p:nvPr/>
            </p:nvSpPr>
            <p:spPr>
              <a:xfrm>
                <a:off x="716280" y="1623060"/>
                <a:ext cx="11068050" cy="5933612"/>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直接法：直接求解流体相与颗粒间的相互作用，不依赖于某些数学近似，如</a:t>
                </a:r>
                <a:r>
                  <a:rPr lang="en-US" altLang="zh-CN" dirty="0" smtClean="0"/>
                  <a:t>Stokes</a:t>
                </a:r>
                <a:r>
                  <a:rPr lang="zh-CN" altLang="en-US" dirty="0" smtClean="0"/>
                  <a:t>拖拽力，也不会限制两相多少在相互作用中的贡献；</a:t>
                </a:r>
                <a:endParaRPr lang="en-US" altLang="zh-CN" dirty="0" smtClean="0"/>
              </a:p>
              <a:p>
                <a:pPr marL="285750" indent="-285750">
                  <a:buFont typeface="Wingdings" panose="05000000000000000000" pitchFamily="2" charset="2"/>
                  <a:buChar char="§"/>
                </a:pPr>
                <a:r>
                  <a:rPr lang="zh-CN" altLang="en-US" dirty="0"/>
                  <a:t>直接</a:t>
                </a:r>
                <a:r>
                  <a:rPr lang="zh-CN" altLang="en-US" dirty="0" smtClean="0"/>
                  <a:t>法关注于颗粒尺度，强调固液耦合作用，因此直接法可能在处理大规模的情况下整体性表现的不够强。但是，直接法却可以弥补目前常用算法的短板。例如，对于多种颗粒在液相中的复杂运动，一般的处理方法（简单的</a:t>
                </a:r>
                <a:r>
                  <a:rPr lang="en-US" altLang="zh-CN" dirty="0" smtClean="0"/>
                  <a:t>scaling</a:t>
                </a:r>
                <a:r>
                  <a:rPr lang="zh-CN" altLang="en-US" dirty="0"/>
                  <a:t>关系</a:t>
                </a:r>
                <a:r>
                  <a:rPr lang="zh-CN" altLang="en-US" dirty="0" smtClean="0"/>
                  <a:t>，解析拖拽力，近似沉降速度）很难捕捉到各相间的相互作用。另外，直接法还可以处理变粘度和流变转变。最后，直接法还能够处理微观尺度（</a:t>
                </a:r>
                <a:r>
                  <a:rPr lang="en-US" altLang="zh-CN" dirty="0" smtClean="0"/>
                  <a:t>CSD</a:t>
                </a:r>
                <a:r>
                  <a:rPr lang="zh-CN" altLang="en-US" dirty="0" smtClean="0"/>
                  <a:t>）一直到大尺度，从而搭建了地球科学中各尺度间的联系。</a:t>
                </a:r>
                <a:endParaRPr lang="en-US" altLang="zh-CN" dirty="0" smtClean="0"/>
              </a:p>
              <a:p>
                <a:pPr marL="285750" indent="-285750">
                  <a:buFont typeface="Wingdings" panose="05000000000000000000" pitchFamily="2" charset="2"/>
                  <a:buChar char="§"/>
                </a:pPr>
                <a:r>
                  <a:rPr lang="zh-CN" altLang="en-US" dirty="0"/>
                  <a:t>直接</a:t>
                </a:r>
                <a:r>
                  <a:rPr lang="zh-CN" altLang="en-US" dirty="0" smtClean="0"/>
                  <a:t>法部分先驱：</a:t>
                </a:r>
                <a:r>
                  <a:rPr lang="en-US" dirty="0" err="1"/>
                  <a:t>Deubelbeiss</a:t>
                </a:r>
                <a:r>
                  <a:rPr lang="en-US" dirty="0"/>
                  <a:t> and </a:t>
                </a:r>
                <a:r>
                  <a:rPr lang="en-US" dirty="0" err="1"/>
                  <a:t>Kaus</a:t>
                </a:r>
                <a:r>
                  <a:rPr lang="en-US" dirty="0"/>
                  <a:t>, 2008; </a:t>
                </a:r>
                <a:r>
                  <a:rPr lang="en-US" dirty="0" err="1"/>
                  <a:t>Deubelbeiss</a:t>
                </a:r>
                <a:r>
                  <a:rPr lang="en-US" dirty="0"/>
                  <a:t> et al</a:t>
                </a:r>
                <a:r>
                  <a:rPr lang="en-US" dirty="0" smtClean="0"/>
                  <a:t>.,</a:t>
                </a:r>
                <a:r>
                  <a:rPr lang="it-IT" dirty="0"/>
                  <a:t> 2011; Yamato et al., </a:t>
                </a:r>
                <a:r>
                  <a:rPr lang="it-IT" dirty="0" smtClean="0"/>
                  <a:t>2011</a:t>
                </a:r>
              </a:p>
              <a:p>
                <a:pPr marL="285750" indent="-285750">
                  <a:buFont typeface="Wingdings" panose="05000000000000000000" pitchFamily="2" charset="2"/>
                  <a:buChar char="§"/>
                </a:pPr>
                <a:r>
                  <a:rPr lang="zh-CN" altLang="en-US" dirty="0"/>
                  <a:t>直接法</a:t>
                </a:r>
                <a:r>
                  <a:rPr lang="zh-CN" altLang="en-US" dirty="0" smtClean="0"/>
                  <a:t>采用</a:t>
                </a:r>
                <a:r>
                  <a:rPr lang="en-US" dirty="0" smtClean="0"/>
                  <a:t>Distributed-Lagrange-Multipliers</a:t>
                </a:r>
                <a:r>
                  <a:rPr lang="zh-CN" altLang="en-US" dirty="0" smtClean="0"/>
                  <a:t>来处理颗粒运动；</a:t>
                </a:r>
                <a:endParaRPr lang="en-US" altLang="zh-CN" dirty="0"/>
              </a:p>
              <a:p>
                <a:pPr marL="285750" indent="-285750">
                  <a:buFont typeface="Wingdings" panose="05000000000000000000" pitchFamily="2" charset="2"/>
                  <a:buChar char="§"/>
                </a:pPr>
                <a:r>
                  <a:rPr lang="zh-CN" altLang="en-US" dirty="0" smtClean="0"/>
                  <a:t>固液耦合数值解法一般分为三种类型：通过拉格朗日追踪器对颗粒进行追踪；基于</a:t>
                </a:r>
                <a:r>
                  <a:rPr lang="en-US" altLang="zh-CN" dirty="0" smtClean="0"/>
                  <a:t>Basset-</a:t>
                </a:r>
                <a:r>
                  <a:rPr lang="en-US" altLang="zh-CN" dirty="0" err="1" smtClean="0"/>
                  <a:t>Boussinesq</a:t>
                </a:r>
                <a:r>
                  <a:rPr lang="en-US" altLang="zh-CN" dirty="0" smtClean="0"/>
                  <a:t>-</a:t>
                </a:r>
                <a:r>
                  <a:rPr lang="en-US" altLang="zh-CN" dirty="0" err="1" smtClean="0"/>
                  <a:t>Osseen</a:t>
                </a:r>
                <a:r>
                  <a:rPr lang="zh-CN" altLang="en-US" dirty="0" smtClean="0"/>
                  <a:t>方程的半解析法；直接模拟法并将颗粒当做高粘度流体。具体的方法包括：任意拉格朗日</a:t>
                </a:r>
                <a:r>
                  <a:rPr lang="en-US" altLang="zh-CN" dirty="0" smtClean="0"/>
                  <a:t>-</a:t>
                </a:r>
                <a:r>
                  <a:rPr lang="zh-CN" altLang="en-US" dirty="0" smtClean="0"/>
                  <a:t>欧拉方法（</a:t>
                </a:r>
                <a:r>
                  <a:rPr lang="en-US" dirty="0" smtClean="0"/>
                  <a:t>Arbitrary-</a:t>
                </a:r>
                <a:r>
                  <a:rPr lang="en-US" dirty="0" err="1" smtClean="0"/>
                  <a:t>Lagrangian</a:t>
                </a:r>
                <a:r>
                  <a:rPr lang="en-US" dirty="0" smtClean="0"/>
                  <a:t>-Eulerian</a:t>
                </a:r>
                <a:r>
                  <a:rPr lang="zh-CN" altLang="en-US" dirty="0" smtClean="0"/>
                  <a:t>，</a:t>
                </a:r>
                <a:r>
                  <a:rPr lang="en-US" altLang="zh-CN" dirty="0" smtClean="0"/>
                  <a:t>ALE</a:t>
                </a:r>
                <a:r>
                  <a:rPr lang="zh-CN" altLang="en-US" dirty="0" smtClean="0"/>
                  <a:t>）</a:t>
                </a:r>
                <a:r>
                  <a:rPr lang="en-US" altLang="zh-CN" dirty="0" smtClean="0"/>
                  <a:t>,</a:t>
                </a:r>
                <a:r>
                  <a:rPr lang="zh-CN" altLang="en-US" dirty="0" smtClean="0"/>
                  <a:t>分布式拉格朗日乘子法（</a:t>
                </a:r>
                <a:r>
                  <a:rPr lang="en-US" dirty="0" smtClean="0"/>
                  <a:t>Distributed-Lagrange-Multiplier</a:t>
                </a:r>
                <a:r>
                  <a:rPr lang="zh-CN" altLang="en-US" dirty="0" smtClean="0"/>
                  <a:t>，</a:t>
                </a:r>
                <a:r>
                  <a:rPr lang="en-US" altLang="zh-CN" dirty="0" smtClean="0"/>
                  <a:t>DLM</a:t>
                </a:r>
                <a:r>
                  <a:rPr lang="zh-CN" altLang="en-US" dirty="0" smtClean="0"/>
                  <a:t>）</a:t>
                </a:r>
                <a:r>
                  <a:rPr lang="en-US" altLang="zh-CN" dirty="0" smtClean="0"/>
                  <a:t>,</a:t>
                </a:r>
                <a:r>
                  <a:rPr lang="zh-CN" altLang="en-US" dirty="0" smtClean="0"/>
                  <a:t>沉浸边界法（</a:t>
                </a:r>
                <a:r>
                  <a:rPr lang="en-US" dirty="0" smtClean="0"/>
                  <a:t>Immersed-Boundary </a:t>
                </a:r>
                <a:r>
                  <a:rPr lang="en-US" dirty="0"/>
                  <a:t>methods</a:t>
                </a:r>
                <a:r>
                  <a:rPr lang="zh-CN" altLang="en-US" dirty="0" smtClean="0"/>
                  <a:t>），扩展格子</a:t>
                </a:r>
                <a:r>
                  <a:rPr lang="en-US" altLang="zh-CN" dirty="0" smtClean="0"/>
                  <a:t>-</a:t>
                </a:r>
                <a:r>
                  <a:rPr lang="zh-CN" altLang="en-US" dirty="0" smtClean="0"/>
                  <a:t>玻尔兹曼法（</a:t>
                </a:r>
                <a:r>
                  <a:rPr lang="en-US" altLang="zh-CN" dirty="0" smtClean="0"/>
                  <a:t>extended lattice-Boltzmann method</a:t>
                </a:r>
                <a:r>
                  <a:rPr lang="zh-CN" altLang="en-US" dirty="0" smtClean="0"/>
                  <a:t>）</a:t>
                </a:r>
                <a:r>
                  <a:rPr lang="en-US" altLang="zh-CN" dirty="0" smtClean="0"/>
                  <a:t>,</a:t>
                </a:r>
                <a:r>
                  <a:rPr lang="zh-CN" altLang="en-US" dirty="0" smtClean="0"/>
                  <a:t>复合</a:t>
                </a:r>
                <a:r>
                  <a:rPr lang="zh-CN" altLang="en-US" dirty="0"/>
                  <a:t>格子</a:t>
                </a:r>
                <a:r>
                  <a:rPr lang="en-US" altLang="zh-CN" dirty="0"/>
                  <a:t>-</a:t>
                </a:r>
                <a:r>
                  <a:rPr lang="zh-CN" altLang="en-US" dirty="0"/>
                  <a:t>玻尔兹</a:t>
                </a:r>
                <a:r>
                  <a:rPr lang="zh-CN" altLang="en-US" dirty="0" smtClean="0"/>
                  <a:t>曼与拉格朗日乘子法（</a:t>
                </a:r>
                <a:r>
                  <a:rPr lang="en-US" altLang="zh-CN" dirty="0" smtClean="0"/>
                  <a:t>hybrids of </a:t>
                </a:r>
                <a:r>
                  <a:rPr lang="en-US" altLang="zh-CN" dirty="0"/>
                  <a:t>lattice-Boltzmann </a:t>
                </a:r>
                <a:r>
                  <a:rPr lang="en-US" altLang="zh-CN" dirty="0" smtClean="0"/>
                  <a:t>and Lagrange multipliers</a:t>
                </a:r>
                <a:r>
                  <a:rPr lang="zh-CN" altLang="en-US" dirty="0" smtClean="0"/>
                  <a:t>）</a:t>
                </a:r>
                <a:r>
                  <a:rPr lang="en-US" altLang="zh-CN" dirty="0" smtClean="0"/>
                  <a:t>,</a:t>
                </a:r>
                <a:r>
                  <a:rPr lang="zh-CN" altLang="en-US" dirty="0" smtClean="0"/>
                  <a:t>谱方法（</a:t>
                </a:r>
                <a:r>
                  <a:rPr lang="en-US" altLang="zh-CN" dirty="0" smtClean="0"/>
                  <a:t>spectral approach</a:t>
                </a:r>
                <a:r>
                  <a:rPr lang="zh-CN" altLang="en-US" dirty="0" smtClean="0"/>
                  <a:t>）。本文采用</a:t>
                </a:r>
                <a:r>
                  <a:rPr lang="zh-CN" altLang="en-US" dirty="0"/>
                  <a:t>分布式拉格朗日乘子法（</a:t>
                </a:r>
                <a:r>
                  <a:rPr lang="en-US" dirty="0"/>
                  <a:t>Distributed-Lagrange-Multiplier</a:t>
                </a:r>
                <a:r>
                  <a:rPr lang="zh-CN" altLang="en-US" dirty="0"/>
                  <a:t>，</a:t>
                </a:r>
                <a:r>
                  <a:rPr lang="en-US" altLang="zh-CN" dirty="0"/>
                  <a:t>DLM</a:t>
                </a:r>
                <a:r>
                  <a:rPr lang="zh-CN" altLang="en-US" dirty="0" smtClean="0"/>
                  <a:t>），</a:t>
                </a:r>
                <a:r>
                  <a:rPr lang="en-US" altLang="zh-CN" b="1" dirty="0" smtClean="0">
                    <a:solidFill>
                      <a:srgbClr val="FF0000"/>
                    </a:solidFill>
                  </a:rPr>
                  <a:t>DLM</a:t>
                </a:r>
                <a:r>
                  <a:rPr lang="zh-CN" altLang="en-US" b="1" dirty="0" smtClean="0">
                    <a:solidFill>
                      <a:srgbClr val="FF0000"/>
                    </a:solidFill>
                  </a:rPr>
                  <a:t>可将颗粒线性动量和角动量的积分近似为求和</a:t>
                </a:r>
                <a:r>
                  <a:rPr lang="zh-CN" altLang="en-US" dirty="0" smtClean="0"/>
                  <a:t>；徐达鸣等人的方法也属于</a:t>
                </a:r>
                <a:r>
                  <a:rPr lang="en-US" altLang="zh-CN" dirty="0" smtClean="0"/>
                  <a:t>DLM</a:t>
                </a:r>
                <a:r>
                  <a:rPr lang="zh-CN" altLang="en-US" dirty="0" smtClean="0"/>
                  <a:t>类。</a:t>
                </a:r>
                <a:endParaRPr lang="en-US" altLang="zh-CN" dirty="0" smtClean="0"/>
              </a:p>
              <a:p>
                <a:pPr marL="285750" indent="-285750">
                  <a:buFont typeface="Wingdings" panose="05000000000000000000" pitchFamily="2" charset="2"/>
                  <a:buChar char="§"/>
                </a:pPr>
                <a:r>
                  <a:rPr lang="zh-CN" altLang="en-US" dirty="0" smtClean="0"/>
                  <a:t>在</a:t>
                </a:r>
                <a:r>
                  <a:rPr lang="en-US" altLang="zh-CN" dirty="0" smtClean="0"/>
                  <a:t>Stokes</a:t>
                </a:r>
                <a:r>
                  <a:rPr lang="zh-CN" altLang="en-US" dirty="0" smtClean="0"/>
                  <a:t>极限的条件下，颗粒与颗粒之间总会存在一层流体薄膜，因此颗粒间的碰撞实际上并不需要；而在岩浆系统中，颗粒间的碰撞是比较普遍的；</a:t>
                </a:r>
                <a:endParaRPr lang="en-US" altLang="zh-CN" dirty="0" smtClean="0"/>
              </a:p>
              <a:p>
                <a:pPr marL="285750" indent="-285750">
                  <a:buFont typeface="Wingdings" panose="05000000000000000000" pitchFamily="2" charset="2"/>
                  <a:buChar char="§"/>
                </a:pPr>
                <a:r>
                  <a:rPr lang="zh-CN" altLang="en-US" dirty="0"/>
                  <a:t>一</a:t>
                </a:r>
                <a:r>
                  <a:rPr lang="zh-CN" altLang="en-US" dirty="0" smtClean="0"/>
                  <a:t>般可用</a:t>
                </a:r>
                <a:r>
                  <a:rPr lang="en-US" altLang="zh-CN" dirty="0" smtClean="0"/>
                  <a:t>Stokes number</a:t>
                </a:r>
                <a:r>
                  <a:rPr lang="zh-CN" altLang="en-US" dirty="0" smtClean="0"/>
                  <a:t>来标定颗粒间相互碰撞后是否发生反弹：</a:t>
                </a:r>
                <a:endParaRPr lang="en-US" altLang="zh-CN"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𝑆𝑡</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𝑝</m:t>
                              </m:r>
                            </m:sub>
                          </m:sSub>
                          <m:r>
                            <a:rPr lang="en-US" b="0" i="1" smtClean="0">
                              <a:latin typeface="Cambria Math" panose="02040503050406030204" pitchFamily="18" charset="0"/>
                            </a:rPr>
                            <m:t>𝑣𝑑</m:t>
                          </m:r>
                        </m:num>
                        <m:den>
                          <m:r>
                            <a:rPr lang="en-US" b="0" i="1" smtClean="0">
                              <a:latin typeface="Cambria Math" panose="02040503050406030204" pitchFamily="18" charset="0"/>
                            </a:rPr>
                            <m:t>9</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𝐿</m:t>
                              </m:r>
                            </m:sub>
                          </m:sSub>
                        </m:den>
                      </m:f>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716280" y="1623060"/>
                <a:ext cx="11068050" cy="5933612"/>
              </a:xfrm>
              <a:prstGeom prst="rect">
                <a:avLst/>
              </a:prstGeom>
              <a:blipFill>
                <a:blip r:embed="rId3"/>
                <a:stretch>
                  <a:fillRect l="-386" t="-513" r="-1763"/>
                </a:stretch>
              </a:blipFill>
            </p:spPr>
            <p:txBody>
              <a:bodyPr/>
              <a:lstStyle/>
              <a:p>
                <a:r>
                  <a:rPr lang="en-US">
                    <a:noFill/>
                  </a:rPr>
                  <a:t> </a:t>
                </a:r>
              </a:p>
            </p:txBody>
          </p:sp>
        </mc:Fallback>
      </mc:AlternateContent>
    </p:spTree>
    <p:extLst>
      <p:ext uri="{BB962C8B-B14F-4D97-AF65-F5344CB8AC3E}">
        <p14:creationId xmlns:p14="http://schemas.microsoft.com/office/powerpoint/2010/main" val="1755391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81665" y="634181"/>
            <a:ext cx="10884309" cy="5355312"/>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岩浆体系中还存在晶体聚合</a:t>
            </a:r>
            <a:r>
              <a:rPr lang="zh-CN" altLang="en-US" dirty="0"/>
              <a:t>、</a:t>
            </a:r>
            <a:r>
              <a:rPr lang="zh-CN" altLang="en-US" dirty="0" smtClean="0"/>
              <a:t>重熔、形成</a:t>
            </a:r>
            <a:r>
              <a:rPr lang="en-US" altLang="zh-CN" dirty="0" smtClean="0"/>
              <a:t>cluster</a:t>
            </a:r>
            <a:r>
              <a:rPr lang="zh-CN" altLang="en-US" dirty="0" smtClean="0"/>
              <a:t>等复杂情况，晶体聚合可能形成单矿物集合体，聚晶等，这些情况很重要；</a:t>
            </a:r>
            <a:endParaRPr lang="en-US" altLang="zh-CN" dirty="0" smtClean="0"/>
          </a:p>
          <a:p>
            <a:pPr marL="285750" indent="-285750">
              <a:buFont typeface="Wingdings" panose="05000000000000000000" pitchFamily="2" charset="2"/>
              <a:buChar char="§"/>
            </a:pPr>
            <a:r>
              <a:rPr lang="zh-CN" altLang="en-US" dirty="0"/>
              <a:t>晶</a:t>
            </a:r>
            <a:r>
              <a:rPr lang="zh-CN" altLang="en-US" dirty="0" smtClean="0"/>
              <a:t>体碰撞后是否发生聚合可以有两种处理方式：</a:t>
            </a:r>
            <a:r>
              <a:rPr lang="en-US" altLang="zh-CN" dirty="0" smtClean="0"/>
              <a:t>1.</a:t>
            </a:r>
            <a:r>
              <a:rPr lang="zh-CN" altLang="en-US" dirty="0" smtClean="0"/>
              <a:t>撞击后发生聚合；</a:t>
            </a:r>
            <a:r>
              <a:rPr lang="en-US" altLang="zh-CN" dirty="0" smtClean="0"/>
              <a:t>2.</a:t>
            </a:r>
            <a:r>
              <a:rPr lang="zh-CN" altLang="en-US" dirty="0" smtClean="0"/>
              <a:t>根据</a:t>
            </a:r>
            <a:r>
              <a:rPr lang="en-US" altLang="zh-CN" dirty="0" smtClean="0"/>
              <a:t>Stokes number</a:t>
            </a:r>
            <a:r>
              <a:rPr lang="zh-CN" altLang="en-US" dirty="0" smtClean="0"/>
              <a:t>来确定撞击模式；</a:t>
            </a:r>
            <a:endParaRPr lang="en-US" altLang="zh-CN" dirty="0" smtClean="0"/>
          </a:p>
          <a:p>
            <a:pPr marL="285750" indent="-285750">
              <a:buFont typeface="Wingdings" panose="05000000000000000000" pitchFamily="2" charset="2"/>
              <a:buChar char="§"/>
            </a:pPr>
            <a:r>
              <a:rPr lang="zh-CN" altLang="en-US" dirty="0"/>
              <a:t>上升颗粒</a:t>
            </a:r>
            <a:r>
              <a:rPr lang="en-US" altLang="zh-CN" dirty="0"/>
              <a:t>+</a:t>
            </a:r>
            <a:r>
              <a:rPr lang="zh-CN" altLang="en-US" dirty="0"/>
              <a:t>下沉颗粒会形成流体通道，显著增加上升和下</a:t>
            </a:r>
            <a:r>
              <a:rPr lang="zh-CN" altLang="en-US" dirty="0" smtClean="0"/>
              <a:t>沉晶体的速度（</a:t>
            </a:r>
            <a:r>
              <a:rPr lang="en-US" altLang="zh-CN" dirty="0" smtClean="0"/>
              <a:t>~2</a:t>
            </a:r>
            <a:r>
              <a:rPr lang="zh-CN" altLang="en-US" dirty="0" smtClean="0"/>
              <a:t>倍），并且下沉颗粒的运动不仅受到流体和晶体大小的影响，还对颗粒聚合成团非常敏感；</a:t>
            </a:r>
            <a:endParaRPr lang="en-US" altLang="zh-CN" dirty="0" smtClean="0"/>
          </a:p>
          <a:p>
            <a:pPr marL="285750" indent="-285750">
              <a:buFont typeface="Wingdings" panose="05000000000000000000" pitchFamily="2" charset="2"/>
              <a:buChar char="§"/>
            </a:pPr>
            <a:r>
              <a:rPr lang="zh-CN" altLang="en-US" dirty="0" smtClean="0"/>
              <a:t>本文通过对比作者对颗粒的处理方法以及简单的颗粒处理方法，发现在岩浆系统中，由于岩浆粘度较高，颗粒雷诺数较低，</a:t>
            </a:r>
            <a:r>
              <a:rPr lang="zh-CN" altLang="en-US" b="1" dirty="0" smtClean="0">
                <a:solidFill>
                  <a:srgbClr val="FF0000"/>
                </a:solidFill>
              </a:rPr>
              <a:t>颗粒间的相互作用距离很长并且对颗粒的运动影响很大</a:t>
            </a:r>
            <a:r>
              <a:rPr lang="zh-CN" altLang="en-US" dirty="0" smtClean="0"/>
              <a:t>（即使颗粒体积分数仅有</a:t>
            </a:r>
            <a:r>
              <a:rPr lang="en-US" altLang="zh-CN" dirty="0" smtClean="0"/>
              <a:t>3vol%</a:t>
            </a:r>
            <a:r>
              <a:rPr lang="zh-CN" altLang="en-US" dirty="0" smtClean="0"/>
              <a:t>）</a:t>
            </a:r>
            <a:r>
              <a:rPr lang="en-US" altLang="zh-CN" dirty="0" smtClean="0"/>
              <a:t>;</a:t>
            </a:r>
          </a:p>
          <a:p>
            <a:pPr marL="285750" indent="-285750">
              <a:buFont typeface="Wingdings" panose="05000000000000000000" pitchFamily="2" charset="2"/>
              <a:buChar char="§"/>
            </a:pPr>
            <a:r>
              <a:rPr lang="zh-CN" altLang="en-US" dirty="0" smtClean="0"/>
              <a:t>在颗粒体积分数较小时，颗粒间碰撞接触的时间较短，很难形成聚合容易被流体冲散，故体积分数较小时颗粒间的碰撞大多是不粘连的；</a:t>
            </a:r>
            <a:endParaRPr lang="en-US" altLang="zh-CN" dirty="0" smtClean="0"/>
          </a:p>
          <a:p>
            <a:pPr marL="285750" indent="-285750">
              <a:buFont typeface="Wingdings" panose="05000000000000000000" pitchFamily="2" charset="2"/>
              <a:buChar char="§"/>
            </a:pPr>
            <a:r>
              <a:rPr lang="zh-CN" altLang="en-US" dirty="0"/>
              <a:t>岩</a:t>
            </a:r>
            <a:r>
              <a:rPr lang="zh-CN" altLang="en-US" dirty="0" smtClean="0"/>
              <a:t>浆系统的分异与岩浆中颗粒运动的主要难点之一，是固相和液相运动的时间和空间尺度差异太大，这就要求研究者决定该选取那个尺度为研究重点；</a:t>
            </a:r>
            <a:endParaRPr lang="en-US" altLang="zh-CN" dirty="0" smtClean="0"/>
          </a:p>
          <a:p>
            <a:pPr marL="285750" indent="-285750">
              <a:buFont typeface="Wingdings" panose="05000000000000000000" pitchFamily="2" charset="2"/>
              <a:buChar char="§"/>
            </a:pPr>
            <a:r>
              <a:rPr lang="zh-CN" altLang="en-US" dirty="0" smtClean="0"/>
              <a:t>拉</a:t>
            </a:r>
            <a:r>
              <a:rPr lang="zh-CN" altLang="en-US" dirty="0"/>
              <a:t>格朗日追踪</a:t>
            </a:r>
            <a:r>
              <a:rPr lang="zh-CN" altLang="en-US" dirty="0" smtClean="0"/>
              <a:t>器：本文证明</a:t>
            </a:r>
            <a:r>
              <a:rPr lang="zh-CN" altLang="en-US" dirty="0"/>
              <a:t>即使很稀的晶</a:t>
            </a:r>
            <a:r>
              <a:rPr lang="zh-CN" altLang="en-US" dirty="0" smtClean="0"/>
              <a:t>体也</a:t>
            </a:r>
            <a:r>
              <a:rPr lang="zh-CN" altLang="en-US" dirty="0"/>
              <a:t>不能用被动</a:t>
            </a:r>
            <a:r>
              <a:rPr lang="zh-CN" altLang="en-US" dirty="0" smtClean="0"/>
              <a:t>拉格</a:t>
            </a:r>
            <a:r>
              <a:rPr lang="zh-CN" altLang="en-US" dirty="0"/>
              <a:t>朗日追踪器方</a:t>
            </a:r>
            <a:r>
              <a:rPr lang="zh-CN" altLang="en-US" dirty="0" smtClean="0"/>
              <a:t>法；</a:t>
            </a:r>
            <a:endParaRPr lang="en-US" altLang="zh-CN" dirty="0" smtClean="0"/>
          </a:p>
          <a:p>
            <a:pPr marL="285750" indent="-285750">
              <a:buFont typeface="Wingdings" panose="05000000000000000000" pitchFamily="2" charset="2"/>
              <a:buChar char="§"/>
            </a:pPr>
            <a:r>
              <a:rPr lang="en-US" altLang="zh-CN" dirty="0" smtClean="0"/>
              <a:t>BBO</a:t>
            </a:r>
            <a:r>
              <a:rPr lang="zh-CN" altLang="en-US" dirty="0" smtClean="0"/>
              <a:t>方法：适用于湍流等复杂的流动中颗粒的运动，例如气固耦合系统，或粘度很小的固液耦合系统；</a:t>
            </a:r>
            <a:endParaRPr lang="en-US" altLang="zh-CN" dirty="0" smtClean="0"/>
          </a:p>
          <a:p>
            <a:pPr marL="285750" indent="-285750">
              <a:buFont typeface="Wingdings" panose="05000000000000000000" pitchFamily="2" charset="2"/>
              <a:buChar char="§"/>
            </a:pPr>
            <a:r>
              <a:rPr lang="zh-CN" altLang="en-US" dirty="0" smtClean="0"/>
              <a:t>在岩浆系统中，晶体聚合，晶体对流体的反作用（抑制对流，形成流动通道？）等，这些问题几乎一无所知；</a:t>
            </a:r>
            <a:endParaRPr lang="en-US" altLang="zh-CN" dirty="0"/>
          </a:p>
          <a:p>
            <a:pPr marL="285750" indent="-285750">
              <a:buFont typeface="Wingdings" panose="05000000000000000000" pitchFamily="2" charset="2"/>
              <a:buChar char="§"/>
            </a:pPr>
            <a:r>
              <a:rPr lang="zh-CN" altLang="en-US" dirty="0" smtClean="0"/>
              <a:t>本文与</a:t>
            </a:r>
            <a:r>
              <a:rPr lang="en-US" dirty="0"/>
              <a:t>Numerical simulation of the gas-solid flow in a fluidized bed by combining discrete particle method </a:t>
            </a:r>
            <a:r>
              <a:rPr lang="en-US" dirty="0" smtClean="0"/>
              <a:t>with computational </a:t>
            </a:r>
            <a:r>
              <a:rPr lang="en-US" dirty="0"/>
              <a:t>fluid </a:t>
            </a:r>
            <a:r>
              <a:rPr lang="en-US" dirty="0" smtClean="0"/>
              <a:t>dynamics</a:t>
            </a:r>
            <a:r>
              <a:rPr lang="zh-CN" altLang="en-US" dirty="0" smtClean="0"/>
              <a:t>，</a:t>
            </a:r>
            <a:r>
              <a:rPr lang="en-US" altLang="zh-CN" dirty="0" err="1" smtClean="0"/>
              <a:t>Xu&amp;Yu</a:t>
            </a:r>
            <a:r>
              <a:rPr lang="en-US" altLang="zh-CN" dirty="0" smtClean="0"/>
              <a:t> 1997</a:t>
            </a:r>
            <a:r>
              <a:rPr lang="zh-CN" altLang="en-US" dirty="0" smtClean="0"/>
              <a:t>的异同点：</a:t>
            </a:r>
            <a:endParaRPr lang="en-US" dirty="0"/>
          </a:p>
        </p:txBody>
      </p:sp>
    </p:spTree>
    <p:extLst>
      <p:ext uri="{BB962C8B-B14F-4D97-AF65-F5344CB8AC3E}">
        <p14:creationId xmlns:p14="http://schemas.microsoft.com/office/powerpoint/2010/main" val="4239631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6096000" y="51619"/>
            <a:ext cx="0" cy="68063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585452" y="265471"/>
            <a:ext cx="3392129" cy="369332"/>
          </a:xfrm>
          <a:prstGeom prst="rect">
            <a:avLst/>
          </a:prstGeom>
          <a:noFill/>
        </p:spPr>
        <p:txBody>
          <a:bodyPr wrap="square" rtlCol="0">
            <a:spAutoFit/>
          </a:bodyPr>
          <a:lstStyle/>
          <a:p>
            <a:r>
              <a:rPr lang="en-US" dirty="0" err="1" smtClean="0"/>
              <a:t>Suckale</a:t>
            </a:r>
            <a:r>
              <a:rPr lang="en-US" dirty="0" smtClean="0"/>
              <a:t> et al., 2012</a:t>
            </a:r>
            <a:endParaRPr lang="en-US" dirty="0"/>
          </a:p>
        </p:txBody>
      </p:sp>
      <p:sp>
        <p:nvSpPr>
          <p:cNvPr id="5" name="TextBox 4"/>
          <p:cNvSpPr txBox="1"/>
          <p:nvPr/>
        </p:nvSpPr>
        <p:spPr>
          <a:xfrm>
            <a:off x="8723671" y="265471"/>
            <a:ext cx="2898058" cy="369332"/>
          </a:xfrm>
          <a:prstGeom prst="rect">
            <a:avLst/>
          </a:prstGeom>
          <a:noFill/>
        </p:spPr>
        <p:txBody>
          <a:bodyPr wrap="square" rtlCol="0">
            <a:spAutoFit/>
          </a:bodyPr>
          <a:lstStyle/>
          <a:p>
            <a:r>
              <a:rPr lang="en-US" dirty="0" err="1" smtClean="0"/>
              <a:t>Xu&amp;Yu</a:t>
            </a:r>
            <a:r>
              <a:rPr lang="en-US" dirty="0" smtClean="0"/>
              <a:t> 1997</a:t>
            </a:r>
            <a:endParaRPr lang="en-US" dirty="0"/>
          </a:p>
        </p:txBody>
      </p:sp>
      <p:pic>
        <p:nvPicPr>
          <p:cNvPr id="6" name="Picture 5"/>
          <p:cNvPicPr>
            <a:picLocks noChangeAspect="1"/>
          </p:cNvPicPr>
          <p:nvPr/>
        </p:nvPicPr>
        <p:blipFill>
          <a:blip r:embed="rId3"/>
          <a:stretch>
            <a:fillRect/>
          </a:stretch>
        </p:blipFill>
        <p:spPr>
          <a:xfrm>
            <a:off x="7490031" y="1068729"/>
            <a:ext cx="3244028" cy="620502"/>
          </a:xfrm>
          <a:prstGeom prst="rect">
            <a:avLst/>
          </a:prstGeom>
        </p:spPr>
      </p:pic>
      <p:sp>
        <p:nvSpPr>
          <p:cNvPr id="7" name="TextBox 6"/>
          <p:cNvSpPr txBox="1"/>
          <p:nvPr/>
        </p:nvSpPr>
        <p:spPr>
          <a:xfrm>
            <a:off x="6430296" y="737419"/>
            <a:ext cx="5700251" cy="8679299"/>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a:t>颗粒运动方程（牛顿第二运动定律）</a:t>
            </a:r>
            <a:endParaRPr lang="en-US" altLang="zh-CN" dirty="0"/>
          </a:p>
          <a:p>
            <a:endParaRPr lang="en-US" dirty="0"/>
          </a:p>
          <a:p>
            <a:pPr marL="285750" indent="-285750">
              <a:buFont typeface="Wingdings" panose="05000000000000000000" pitchFamily="2" charset="2"/>
              <a:buChar char="§"/>
            </a:pPr>
            <a:endParaRPr lang="en-US" dirty="0" smtClean="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zh-CN" altLang="en-US" dirty="0"/>
              <a:t>颗粒转动方程（牛顿第二定律转动形式）</a:t>
            </a: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smtClean="0"/>
          </a:p>
          <a:p>
            <a:pPr marL="285750" indent="-285750">
              <a:buFont typeface="Wingdings" panose="05000000000000000000" pitchFamily="2" charset="2"/>
              <a:buChar char="§"/>
            </a:pPr>
            <a:r>
              <a:rPr lang="zh-CN" altLang="en-US" dirty="0"/>
              <a:t>颗</a:t>
            </a:r>
            <a:r>
              <a:rPr lang="zh-CN" altLang="en-US" dirty="0" smtClean="0"/>
              <a:t>粒位置方程</a:t>
            </a:r>
            <a:endParaRPr lang="en-US" altLang="zh-CN" dirty="0" smtClean="0"/>
          </a:p>
          <a:p>
            <a:pPr algn="ctr"/>
            <a:r>
              <a:rPr lang="zh-CN" altLang="en-US" dirty="0"/>
              <a:t>等价</a:t>
            </a:r>
            <a:r>
              <a:rPr lang="zh-CN" altLang="en-US" dirty="0" smtClean="0"/>
              <a:t>于</a:t>
            </a:r>
            <a:r>
              <a:rPr lang="en-US" altLang="zh-CN" dirty="0" err="1" smtClean="0"/>
              <a:t>Suckale</a:t>
            </a:r>
            <a:r>
              <a:rPr lang="en-US" altLang="zh-CN" dirty="0" smtClean="0"/>
              <a:t> et al., 2012</a:t>
            </a:r>
          </a:p>
          <a:p>
            <a:endParaRPr lang="en-US" dirty="0"/>
          </a:p>
          <a:p>
            <a:pPr marL="285750" indent="-285750">
              <a:buFont typeface="Wingdings" panose="05000000000000000000" pitchFamily="2" charset="2"/>
              <a:buChar char="§"/>
            </a:pPr>
            <a:r>
              <a:rPr lang="zh-CN" altLang="en-US" dirty="0" smtClean="0"/>
              <a:t>系统动</a:t>
            </a:r>
            <a:r>
              <a:rPr lang="zh-CN" altLang="en-US" dirty="0"/>
              <a:t>量守恒方</a:t>
            </a:r>
            <a:r>
              <a:rPr lang="zh-CN" altLang="en-US" dirty="0" smtClean="0"/>
              <a:t>程</a:t>
            </a:r>
            <a:endParaRPr lang="en-US" altLang="zh-CN" dirty="0" smtClean="0"/>
          </a:p>
          <a:p>
            <a:pPr marL="285750" indent="-285750">
              <a:buFont typeface="Wingdings" panose="05000000000000000000" pitchFamily="2" charset="2"/>
              <a:buChar char="§"/>
            </a:pPr>
            <a:endParaRPr lang="en-US" altLang="zh-CN" dirty="0"/>
          </a:p>
          <a:p>
            <a:pPr marL="285750" indent="-285750">
              <a:buFont typeface="Wingdings" panose="05000000000000000000" pitchFamily="2" charset="2"/>
              <a:buChar char="§"/>
            </a:pPr>
            <a:endParaRPr lang="en-US" altLang="zh-CN" dirty="0" smtClean="0"/>
          </a:p>
          <a:p>
            <a:pPr marL="285750" indent="-285750">
              <a:buFont typeface="Wingdings" panose="05000000000000000000" pitchFamily="2" charset="2"/>
              <a:buChar char="§"/>
            </a:pPr>
            <a:endParaRPr lang="en-US" altLang="zh-CN" dirty="0"/>
          </a:p>
          <a:p>
            <a:pPr marL="285750" indent="-285750">
              <a:buFont typeface="Wingdings" panose="05000000000000000000" pitchFamily="2" charset="2"/>
              <a:buChar char="§"/>
            </a:pPr>
            <a:endParaRPr lang="en-US" altLang="zh-CN" dirty="0" smtClean="0"/>
          </a:p>
          <a:p>
            <a:pPr marL="285750" indent="-285750">
              <a:buFont typeface="Wingdings" panose="05000000000000000000" pitchFamily="2" charset="2"/>
              <a:buChar char="§"/>
            </a:pPr>
            <a:endParaRPr lang="en-US" altLang="zh-CN" dirty="0"/>
          </a:p>
          <a:p>
            <a:pPr marL="285750" indent="-285750">
              <a:buFont typeface="Wingdings" panose="05000000000000000000" pitchFamily="2" charset="2"/>
              <a:buChar char="§"/>
            </a:pPr>
            <a:r>
              <a:rPr lang="zh-CN" altLang="en-US" dirty="0" smtClean="0"/>
              <a:t>系统连续性方程</a:t>
            </a:r>
            <a:endParaRPr lang="en-US" altLang="zh-CN" dirty="0"/>
          </a:p>
          <a:p>
            <a:pPr marL="285750" indent="-285750">
              <a:buFont typeface="Wingdings" panose="05000000000000000000" pitchFamily="2" charset="2"/>
              <a:buChar char="§"/>
            </a:pPr>
            <a:endParaRPr lang="en-US" altLang="zh-CN" dirty="0"/>
          </a:p>
          <a:p>
            <a:pPr marL="285750" indent="-285750">
              <a:buFont typeface="Wingdings" panose="05000000000000000000" pitchFamily="2" charset="2"/>
              <a:buChar char="§"/>
            </a:pPr>
            <a:endParaRPr lang="en-US" altLang="zh-CN" dirty="0"/>
          </a:p>
          <a:p>
            <a:pPr marL="285750" indent="-285750">
              <a:buFont typeface="Wingdings" panose="05000000000000000000" pitchFamily="2" charset="2"/>
              <a:buChar char="§"/>
            </a:pPr>
            <a:endParaRPr lang="en-US" altLang="zh-CN" dirty="0" smtClean="0"/>
          </a:p>
          <a:p>
            <a:pPr marL="285750" indent="-285750">
              <a:buFont typeface="Wingdings" panose="05000000000000000000" pitchFamily="2" charset="2"/>
              <a:buChar char="§"/>
            </a:pPr>
            <a:r>
              <a:rPr lang="zh-CN" altLang="en-US" dirty="0" smtClean="0"/>
              <a:t>捕</a:t>
            </a:r>
            <a:r>
              <a:rPr lang="zh-CN" altLang="en-US" dirty="0"/>
              <a:t>捉颗粒</a:t>
            </a:r>
            <a:r>
              <a:rPr lang="en-US" altLang="zh-CN" dirty="0"/>
              <a:t>-</a:t>
            </a:r>
            <a:r>
              <a:rPr lang="zh-CN" altLang="en-US" dirty="0"/>
              <a:t>液相界</a:t>
            </a:r>
            <a:r>
              <a:rPr lang="zh-CN" altLang="en-US" dirty="0" smtClean="0"/>
              <a:t>面：原理与</a:t>
            </a:r>
            <a:r>
              <a:rPr lang="en-US" altLang="zh-CN" dirty="0" err="1" smtClean="0"/>
              <a:t>Suckale</a:t>
            </a:r>
            <a:r>
              <a:rPr lang="zh-CN" altLang="en-US" dirty="0" smtClean="0"/>
              <a:t>一致（</a:t>
            </a:r>
            <a:r>
              <a:rPr lang="zh-CN" altLang="en-US" dirty="0"/>
              <a:t>包括画图</a:t>
            </a:r>
            <a:r>
              <a:rPr lang="zh-CN" altLang="en-US" dirty="0" smtClean="0"/>
              <a:t>），主要体现在</a:t>
            </a:r>
            <a:r>
              <a:rPr lang="en-US" altLang="zh-CN" dirty="0" smtClean="0"/>
              <a:t>F</a:t>
            </a:r>
            <a:r>
              <a:rPr lang="zh-CN" altLang="en-US" dirty="0" smtClean="0"/>
              <a:t>项。但</a:t>
            </a:r>
            <a:r>
              <a:rPr lang="en-US" altLang="zh-CN" dirty="0" err="1" smtClean="0"/>
              <a:t>Xu&amp;Yu</a:t>
            </a:r>
            <a:r>
              <a:rPr lang="zh-CN" altLang="en-US" dirty="0" smtClean="0"/>
              <a:t>的表达更全面直观，更突出物理现象。</a:t>
            </a:r>
            <a:endParaRPr lang="en-US" altLang="zh-CN" dirty="0" smtClean="0"/>
          </a:p>
          <a:p>
            <a:pPr marL="285750" indent="-285750">
              <a:buFont typeface="Wingdings" panose="05000000000000000000" pitchFamily="2" charset="2"/>
              <a:buChar char="§"/>
            </a:pPr>
            <a:r>
              <a:rPr lang="zh-CN" altLang="en-US" dirty="0"/>
              <a:t>固相处</a:t>
            </a:r>
            <a:r>
              <a:rPr lang="zh-CN" altLang="en-US" dirty="0" smtClean="0"/>
              <a:t>理：固液相的固有耦合程度没有减弱。从数学上讲，</a:t>
            </a:r>
            <a:r>
              <a:rPr lang="en-US" altLang="zh-CN" dirty="0" err="1" smtClean="0"/>
              <a:t>Xu&amp;Yu</a:t>
            </a:r>
            <a:r>
              <a:rPr lang="zh-CN" altLang="en-US" dirty="0" smtClean="0"/>
              <a:t>是的求解域是单一连续实域，而</a:t>
            </a:r>
            <a:r>
              <a:rPr lang="en-US" altLang="zh-CN" dirty="0" err="1" smtClean="0"/>
              <a:t>Suckale</a:t>
            </a:r>
            <a:r>
              <a:rPr lang="zh-CN" altLang="en-US" dirty="0" smtClean="0"/>
              <a:t>还需要虚域用以将流场映射到固相上；从物理上讲，</a:t>
            </a:r>
            <a:r>
              <a:rPr lang="en-US" altLang="zh-CN" dirty="0" err="1" smtClean="0"/>
              <a:t>Xu&amp;Yu</a:t>
            </a:r>
            <a:r>
              <a:rPr lang="zh-CN" altLang="en-US" dirty="0" smtClean="0"/>
              <a:t>更贴近实际情况，更易理解；从计算的角度讲，</a:t>
            </a:r>
            <a:r>
              <a:rPr lang="en-US" altLang="zh-CN" dirty="0" err="1" smtClean="0"/>
              <a:t>Xu&amp;Yu</a:t>
            </a:r>
            <a:r>
              <a:rPr lang="zh-CN" altLang="en-US" dirty="0" smtClean="0"/>
              <a:t>也体现了固液的耦合特征（方程的求解算法包含液相流场和固相运动，两部分通过相互作用力</a:t>
            </a:r>
            <a:r>
              <a:rPr lang="en-US" altLang="zh-CN" dirty="0" smtClean="0"/>
              <a:t>F</a:t>
            </a:r>
            <a:r>
              <a:rPr lang="zh-CN" altLang="en-US" dirty="0" smtClean="0"/>
              <a:t>链接），并且是直接求解固相运动无需映射。</a:t>
            </a:r>
            <a:endParaRPr lang="en-US" altLang="zh-CN" dirty="0"/>
          </a:p>
        </p:txBody>
      </p:sp>
      <p:sp>
        <p:nvSpPr>
          <p:cNvPr id="8" name="TextBox 7"/>
          <p:cNvSpPr txBox="1"/>
          <p:nvPr/>
        </p:nvSpPr>
        <p:spPr>
          <a:xfrm>
            <a:off x="469490" y="737419"/>
            <a:ext cx="5444610" cy="8679299"/>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a:t>颗</a:t>
            </a:r>
            <a:r>
              <a:rPr lang="zh-CN" altLang="en-US" dirty="0" smtClean="0"/>
              <a:t>粒运动方程（牛顿第二运动定律）</a:t>
            </a:r>
            <a:endParaRPr lang="en-US" altLang="zh-CN" dirty="0" smtClean="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smtClean="0"/>
          </a:p>
          <a:p>
            <a:endParaRPr lang="en-US" dirty="0" smtClean="0"/>
          </a:p>
          <a:p>
            <a:pPr marL="285750" indent="-285750">
              <a:buFont typeface="Wingdings" panose="05000000000000000000" pitchFamily="2" charset="2"/>
              <a:buChar char="§"/>
            </a:pPr>
            <a:r>
              <a:rPr lang="zh-CN" altLang="en-US" dirty="0"/>
              <a:t>颗</a:t>
            </a:r>
            <a:r>
              <a:rPr lang="zh-CN" altLang="en-US" dirty="0" smtClean="0"/>
              <a:t>粒转动方程（牛顿第二定律转动形式）</a:t>
            </a:r>
            <a:endParaRPr lang="en-US" dirty="0" smtClean="0"/>
          </a:p>
          <a:p>
            <a:endParaRPr lang="en-US" dirty="0"/>
          </a:p>
          <a:p>
            <a:pPr marL="285750" indent="-285750">
              <a:buFont typeface="Wingdings" panose="05000000000000000000" pitchFamily="2" charset="2"/>
              <a:buChar char="§"/>
            </a:pPr>
            <a:endParaRPr lang="en-US" dirty="0" smtClean="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zh-CN" altLang="en-US" dirty="0" smtClean="0"/>
              <a:t>颗粒位置方程</a:t>
            </a:r>
            <a:endParaRPr lang="en-US" altLang="zh-CN" dirty="0" smtClean="0"/>
          </a:p>
          <a:p>
            <a:pPr marL="285750" indent="-285750">
              <a:buFont typeface="Wingdings" panose="05000000000000000000" pitchFamily="2" charset="2"/>
              <a:buChar char="§"/>
            </a:pPr>
            <a:endParaRPr lang="en-US" altLang="zh-CN" dirty="0"/>
          </a:p>
          <a:p>
            <a:pPr marL="285750" indent="-285750">
              <a:buFont typeface="Wingdings" panose="05000000000000000000" pitchFamily="2" charset="2"/>
              <a:buChar char="§"/>
            </a:pPr>
            <a:endParaRPr lang="en-US" altLang="zh-CN" dirty="0" smtClean="0"/>
          </a:p>
          <a:p>
            <a:pPr marL="285750" indent="-285750">
              <a:buFont typeface="Wingdings" panose="05000000000000000000" pitchFamily="2" charset="2"/>
              <a:buChar char="§"/>
            </a:pPr>
            <a:r>
              <a:rPr lang="zh-CN" altLang="en-US" dirty="0" smtClean="0"/>
              <a:t>系统动</a:t>
            </a:r>
            <a:r>
              <a:rPr lang="zh-CN" altLang="en-US" dirty="0"/>
              <a:t>量守恒方</a:t>
            </a:r>
            <a:r>
              <a:rPr lang="zh-CN" altLang="en-US" dirty="0" smtClean="0"/>
              <a:t>程</a:t>
            </a:r>
            <a:endParaRPr lang="en-US" altLang="zh-CN" dirty="0" smtClean="0"/>
          </a:p>
          <a:p>
            <a:pPr marL="285750" indent="-285750">
              <a:buFont typeface="Wingdings" panose="05000000000000000000" pitchFamily="2" charset="2"/>
              <a:buChar char="§"/>
            </a:pPr>
            <a:endParaRPr lang="en-US" altLang="zh-CN" dirty="0"/>
          </a:p>
          <a:p>
            <a:pPr marL="285750" indent="-285750">
              <a:buFont typeface="Wingdings" panose="05000000000000000000" pitchFamily="2" charset="2"/>
              <a:buChar char="§"/>
            </a:pPr>
            <a:endParaRPr lang="en-US" altLang="zh-CN" dirty="0" smtClean="0"/>
          </a:p>
          <a:p>
            <a:pPr marL="285750" indent="-285750">
              <a:buFont typeface="Wingdings" panose="05000000000000000000" pitchFamily="2" charset="2"/>
              <a:buChar char="§"/>
            </a:pPr>
            <a:endParaRPr lang="en-US" altLang="zh-CN" dirty="0"/>
          </a:p>
          <a:p>
            <a:pPr marL="285750" indent="-285750">
              <a:buFont typeface="Wingdings" panose="05000000000000000000" pitchFamily="2" charset="2"/>
              <a:buChar char="§"/>
            </a:pPr>
            <a:endParaRPr lang="en-US" altLang="zh-CN" dirty="0" smtClean="0"/>
          </a:p>
          <a:p>
            <a:pPr marL="285750" indent="-285750">
              <a:buFont typeface="Wingdings" panose="05000000000000000000" pitchFamily="2" charset="2"/>
              <a:buChar char="§"/>
            </a:pPr>
            <a:endParaRPr lang="en-US" altLang="zh-CN" dirty="0"/>
          </a:p>
          <a:p>
            <a:pPr marL="285750" indent="-285750">
              <a:buFont typeface="Wingdings" panose="05000000000000000000" pitchFamily="2" charset="2"/>
              <a:buChar char="§"/>
            </a:pPr>
            <a:r>
              <a:rPr lang="zh-CN" altLang="en-US" dirty="0" smtClean="0"/>
              <a:t>系统连</a:t>
            </a:r>
            <a:r>
              <a:rPr lang="zh-CN" altLang="en-US" dirty="0"/>
              <a:t>续</a:t>
            </a:r>
            <a:r>
              <a:rPr lang="zh-CN" altLang="en-US" dirty="0" smtClean="0"/>
              <a:t>性方程</a:t>
            </a:r>
            <a:endParaRPr lang="en-US" altLang="zh-CN" dirty="0" smtClean="0"/>
          </a:p>
          <a:p>
            <a:pPr marL="285750" indent="-285750">
              <a:buFont typeface="Wingdings" panose="05000000000000000000" pitchFamily="2" charset="2"/>
              <a:buChar char="§"/>
            </a:pPr>
            <a:endParaRPr lang="en-US" altLang="zh-CN" dirty="0"/>
          </a:p>
          <a:p>
            <a:pPr marL="285750" indent="-285750">
              <a:buFont typeface="Wingdings" panose="05000000000000000000" pitchFamily="2" charset="2"/>
              <a:buChar char="§"/>
            </a:pPr>
            <a:endParaRPr lang="en-US" altLang="zh-CN" dirty="0" smtClean="0"/>
          </a:p>
          <a:p>
            <a:pPr marL="285750" indent="-285750">
              <a:buFont typeface="Wingdings" panose="05000000000000000000" pitchFamily="2" charset="2"/>
              <a:buChar char="§"/>
            </a:pPr>
            <a:r>
              <a:rPr lang="zh-CN" altLang="en-US" dirty="0"/>
              <a:t>捕</a:t>
            </a:r>
            <a:r>
              <a:rPr lang="zh-CN" altLang="en-US" dirty="0" smtClean="0"/>
              <a:t>捉颗粒</a:t>
            </a:r>
            <a:r>
              <a:rPr lang="en-US" altLang="zh-CN" dirty="0" smtClean="0"/>
              <a:t>-</a:t>
            </a:r>
            <a:r>
              <a:rPr lang="zh-CN" altLang="en-US" dirty="0" smtClean="0"/>
              <a:t>液相界面：并非从几何角度捕捉颗粒与液相的界面（勾勒出几何边界），而是按照实际的物理情况，设置了固液相间的边界条件为</a:t>
            </a:r>
            <a:r>
              <a:rPr lang="en-US" altLang="zh-CN" dirty="0" smtClean="0"/>
              <a:t>NO-SLIP</a:t>
            </a:r>
            <a:r>
              <a:rPr lang="zh-CN" altLang="en-US" dirty="0" smtClean="0"/>
              <a:t>，该条件在</a:t>
            </a:r>
            <a:r>
              <a:rPr lang="en-US" altLang="zh-CN" dirty="0" err="1" smtClean="0"/>
              <a:t>Fp</a:t>
            </a:r>
            <a:r>
              <a:rPr lang="zh-CN" altLang="en-US" dirty="0" smtClean="0"/>
              <a:t>，</a:t>
            </a:r>
            <a:r>
              <a:rPr lang="en-US" altLang="zh-CN" dirty="0" err="1" smtClean="0"/>
              <a:t>Tp</a:t>
            </a:r>
            <a:r>
              <a:rPr lang="zh-CN" altLang="en-US" dirty="0" smtClean="0"/>
              <a:t>和</a:t>
            </a:r>
            <a:r>
              <a:rPr lang="en-US" altLang="zh-CN" dirty="0" err="1" smtClean="0"/>
              <a:t>fRB</a:t>
            </a:r>
            <a:r>
              <a:rPr lang="zh-CN" altLang="en-US" dirty="0" smtClean="0"/>
              <a:t>三项中得到表现。图片中描绘的颗粒是知道位置和大小便可画出。</a:t>
            </a:r>
            <a:endParaRPr lang="en-US" altLang="zh-CN" dirty="0" smtClean="0"/>
          </a:p>
          <a:p>
            <a:pPr marL="285750" indent="-285750">
              <a:buFont typeface="Wingdings" panose="05000000000000000000" pitchFamily="2" charset="2"/>
              <a:buChar char="§"/>
            </a:pPr>
            <a:r>
              <a:rPr lang="zh-CN" altLang="en-US" dirty="0"/>
              <a:t>固</a:t>
            </a:r>
            <a:r>
              <a:rPr lang="zh-CN" altLang="en-US" dirty="0" smtClean="0"/>
              <a:t>相处理：先针对整个求解域求解</a:t>
            </a:r>
            <a:r>
              <a:rPr lang="en-US" altLang="zh-CN" dirty="0" smtClean="0"/>
              <a:t>NS</a:t>
            </a:r>
            <a:r>
              <a:rPr lang="zh-CN" altLang="en-US" dirty="0" smtClean="0"/>
              <a:t>方程，再将颗粒所占据空间的流场通过</a:t>
            </a:r>
            <a:r>
              <a:rPr lang="en-US" altLang="zh-CN" dirty="0" smtClean="0"/>
              <a:t>DLM</a:t>
            </a:r>
            <a:r>
              <a:rPr lang="zh-CN" altLang="en-US" dirty="0" smtClean="0"/>
              <a:t>映射到固体颗粒上（共两步）。颗粒间的相互作用更真实，并考虑颗粒聚合作用；但固液相间的相互作用不直观（没有</a:t>
            </a:r>
            <a:r>
              <a:rPr lang="en-US" altLang="zh-CN" dirty="0" smtClean="0"/>
              <a:t>XU&amp;Yu1997</a:t>
            </a:r>
            <a:r>
              <a:rPr lang="zh-CN" altLang="en-US" dirty="0" smtClean="0"/>
              <a:t>式</a:t>
            </a:r>
            <a:r>
              <a:rPr lang="en-US" altLang="zh-CN" dirty="0" smtClean="0"/>
              <a:t>19,21</a:t>
            </a:r>
            <a:r>
              <a:rPr lang="zh-CN" altLang="en-US" dirty="0"/>
              <a:t>直</a:t>
            </a:r>
            <a:r>
              <a:rPr lang="zh-CN" altLang="en-US" dirty="0" smtClean="0"/>
              <a:t>接显式表达了固液相间的作用力）</a:t>
            </a:r>
            <a:endParaRPr lang="en-US" altLang="zh-CN" dirty="0" smtClean="0"/>
          </a:p>
        </p:txBody>
      </p:sp>
      <p:pic>
        <p:nvPicPr>
          <p:cNvPr id="9" name="Picture 8"/>
          <p:cNvPicPr>
            <a:picLocks noChangeAspect="1"/>
          </p:cNvPicPr>
          <p:nvPr/>
        </p:nvPicPr>
        <p:blipFill>
          <a:blip r:embed="rId4"/>
          <a:stretch>
            <a:fillRect/>
          </a:stretch>
        </p:blipFill>
        <p:spPr>
          <a:xfrm>
            <a:off x="1585452" y="1162846"/>
            <a:ext cx="2465273" cy="432267"/>
          </a:xfrm>
          <a:prstGeom prst="rect">
            <a:avLst/>
          </a:prstGeom>
        </p:spPr>
      </p:pic>
      <p:pic>
        <p:nvPicPr>
          <p:cNvPr id="10" name="Picture 9"/>
          <p:cNvPicPr>
            <a:picLocks noChangeAspect="1"/>
          </p:cNvPicPr>
          <p:nvPr/>
        </p:nvPicPr>
        <p:blipFill>
          <a:blip r:embed="rId5"/>
          <a:stretch>
            <a:fillRect/>
          </a:stretch>
        </p:blipFill>
        <p:spPr>
          <a:xfrm>
            <a:off x="1585452" y="2221722"/>
            <a:ext cx="2366282" cy="463845"/>
          </a:xfrm>
          <a:prstGeom prst="rect">
            <a:avLst/>
          </a:prstGeom>
        </p:spPr>
      </p:pic>
      <p:pic>
        <p:nvPicPr>
          <p:cNvPr id="11" name="Picture 10"/>
          <p:cNvPicPr>
            <a:picLocks noChangeAspect="1"/>
          </p:cNvPicPr>
          <p:nvPr/>
        </p:nvPicPr>
        <p:blipFill>
          <a:blip r:embed="rId6"/>
          <a:stretch>
            <a:fillRect/>
          </a:stretch>
        </p:blipFill>
        <p:spPr>
          <a:xfrm>
            <a:off x="7835661" y="2157595"/>
            <a:ext cx="2552767" cy="566072"/>
          </a:xfrm>
          <a:prstGeom prst="rect">
            <a:avLst/>
          </a:prstGeom>
        </p:spPr>
      </p:pic>
      <p:pic>
        <p:nvPicPr>
          <p:cNvPr id="12" name="Picture 11"/>
          <p:cNvPicPr>
            <a:picLocks noChangeAspect="1"/>
          </p:cNvPicPr>
          <p:nvPr/>
        </p:nvPicPr>
        <p:blipFill>
          <a:blip r:embed="rId7"/>
          <a:stretch>
            <a:fillRect/>
          </a:stretch>
        </p:blipFill>
        <p:spPr>
          <a:xfrm>
            <a:off x="1585452" y="3333641"/>
            <a:ext cx="2366282" cy="426944"/>
          </a:xfrm>
          <a:prstGeom prst="rect">
            <a:avLst/>
          </a:prstGeom>
        </p:spPr>
      </p:pic>
      <p:pic>
        <p:nvPicPr>
          <p:cNvPr id="13" name="Picture 12"/>
          <p:cNvPicPr>
            <a:picLocks noChangeAspect="1"/>
          </p:cNvPicPr>
          <p:nvPr/>
        </p:nvPicPr>
        <p:blipFill>
          <a:blip r:embed="rId8"/>
          <a:stretch>
            <a:fillRect/>
          </a:stretch>
        </p:blipFill>
        <p:spPr>
          <a:xfrm>
            <a:off x="1595595" y="4291759"/>
            <a:ext cx="3958969" cy="432554"/>
          </a:xfrm>
          <a:prstGeom prst="rect">
            <a:avLst/>
          </a:prstGeom>
        </p:spPr>
      </p:pic>
      <p:pic>
        <p:nvPicPr>
          <p:cNvPr id="14" name="Picture 13"/>
          <p:cNvPicPr>
            <a:picLocks noChangeAspect="1"/>
          </p:cNvPicPr>
          <p:nvPr/>
        </p:nvPicPr>
        <p:blipFill>
          <a:blip r:embed="rId9"/>
          <a:stretch>
            <a:fillRect/>
          </a:stretch>
        </p:blipFill>
        <p:spPr>
          <a:xfrm>
            <a:off x="6892801" y="3877741"/>
            <a:ext cx="3750227" cy="783792"/>
          </a:xfrm>
          <a:prstGeom prst="rect">
            <a:avLst/>
          </a:prstGeom>
        </p:spPr>
      </p:pic>
      <p:pic>
        <p:nvPicPr>
          <p:cNvPr id="15" name="Picture 14"/>
          <p:cNvPicPr>
            <a:picLocks noChangeAspect="1"/>
          </p:cNvPicPr>
          <p:nvPr/>
        </p:nvPicPr>
        <p:blipFill>
          <a:blip r:embed="rId10"/>
          <a:stretch>
            <a:fillRect/>
          </a:stretch>
        </p:blipFill>
        <p:spPr>
          <a:xfrm>
            <a:off x="1595594" y="4818448"/>
            <a:ext cx="2462413" cy="350862"/>
          </a:xfrm>
          <a:prstGeom prst="rect">
            <a:avLst/>
          </a:prstGeom>
        </p:spPr>
      </p:pic>
      <p:pic>
        <p:nvPicPr>
          <p:cNvPr id="16" name="Picture 15"/>
          <p:cNvPicPr>
            <a:picLocks noChangeAspect="1"/>
          </p:cNvPicPr>
          <p:nvPr/>
        </p:nvPicPr>
        <p:blipFill>
          <a:blip r:embed="rId11"/>
          <a:stretch>
            <a:fillRect/>
          </a:stretch>
        </p:blipFill>
        <p:spPr>
          <a:xfrm>
            <a:off x="7592557" y="4542278"/>
            <a:ext cx="2411249" cy="598730"/>
          </a:xfrm>
          <a:prstGeom prst="rect">
            <a:avLst/>
          </a:prstGeom>
        </p:spPr>
      </p:pic>
      <p:pic>
        <p:nvPicPr>
          <p:cNvPr id="17" name="Picture 16"/>
          <p:cNvPicPr>
            <a:picLocks noChangeAspect="1"/>
          </p:cNvPicPr>
          <p:nvPr/>
        </p:nvPicPr>
        <p:blipFill>
          <a:blip r:embed="rId12"/>
          <a:stretch>
            <a:fillRect/>
          </a:stretch>
        </p:blipFill>
        <p:spPr>
          <a:xfrm>
            <a:off x="7592557" y="5502299"/>
            <a:ext cx="2650741" cy="549743"/>
          </a:xfrm>
          <a:prstGeom prst="rect">
            <a:avLst/>
          </a:prstGeom>
        </p:spPr>
      </p:pic>
      <p:pic>
        <p:nvPicPr>
          <p:cNvPr id="18" name="Picture 17"/>
          <p:cNvPicPr>
            <a:picLocks noChangeAspect="1"/>
          </p:cNvPicPr>
          <p:nvPr/>
        </p:nvPicPr>
        <p:blipFill>
          <a:blip r:embed="rId13"/>
          <a:stretch>
            <a:fillRect/>
          </a:stretch>
        </p:blipFill>
        <p:spPr>
          <a:xfrm>
            <a:off x="1585452" y="5861527"/>
            <a:ext cx="3019800" cy="379632"/>
          </a:xfrm>
          <a:prstGeom prst="rect">
            <a:avLst/>
          </a:prstGeom>
        </p:spPr>
      </p:pic>
      <p:sp>
        <p:nvSpPr>
          <p:cNvPr id="2" name="TextBox 1"/>
          <p:cNvSpPr txBox="1"/>
          <p:nvPr/>
        </p:nvSpPr>
        <p:spPr>
          <a:xfrm>
            <a:off x="0" y="9317227"/>
            <a:ext cx="12199620" cy="646331"/>
          </a:xfrm>
          <a:prstGeom prst="rect">
            <a:avLst/>
          </a:prstGeom>
          <a:noFill/>
        </p:spPr>
        <p:txBody>
          <a:bodyPr wrap="square" rtlCol="0">
            <a:spAutoFit/>
          </a:bodyPr>
          <a:lstStyle/>
          <a:p>
            <a:r>
              <a:rPr lang="zh-CN" altLang="en-US" b="1" dirty="0" smtClean="0">
                <a:solidFill>
                  <a:srgbClr val="FF0000"/>
                </a:solidFill>
              </a:rPr>
              <a:t>综上，我们应当继续使用</a:t>
            </a:r>
            <a:r>
              <a:rPr lang="en-US" altLang="zh-CN" b="1" dirty="0" err="1" smtClean="0">
                <a:solidFill>
                  <a:srgbClr val="FF0000"/>
                </a:solidFill>
              </a:rPr>
              <a:t>Xu&amp;Yu</a:t>
            </a:r>
            <a:r>
              <a:rPr lang="zh-CN" altLang="en-US" b="1" dirty="0" smtClean="0">
                <a:solidFill>
                  <a:srgbClr val="FF0000"/>
                </a:solidFill>
              </a:rPr>
              <a:t>及徐达鸣的算法，而在处理颗粒间的相互作用时，采用</a:t>
            </a:r>
            <a:r>
              <a:rPr lang="en-US" altLang="zh-CN" b="1" dirty="0" err="1" smtClean="0">
                <a:solidFill>
                  <a:srgbClr val="FF0000"/>
                </a:solidFill>
              </a:rPr>
              <a:t>Suckale</a:t>
            </a:r>
            <a:r>
              <a:rPr lang="zh-CN" altLang="en-US" b="1" dirty="0" smtClean="0">
                <a:solidFill>
                  <a:srgbClr val="FF0000"/>
                </a:solidFill>
              </a:rPr>
              <a:t>等人的算法，即将</a:t>
            </a:r>
            <a:r>
              <a:rPr lang="en-US" altLang="zh-CN" b="1" dirty="0" err="1" smtClean="0">
                <a:solidFill>
                  <a:srgbClr val="FF0000"/>
                </a:solidFill>
              </a:rPr>
              <a:t>suckale</a:t>
            </a:r>
            <a:r>
              <a:rPr lang="zh-CN" altLang="en-US" b="1" dirty="0" smtClean="0">
                <a:solidFill>
                  <a:srgbClr val="FF0000"/>
                </a:solidFill>
              </a:rPr>
              <a:t>的颗粒算法嵌入到徐达鸣算法中。</a:t>
            </a:r>
            <a:endParaRPr lang="en-US" b="1" dirty="0">
              <a:solidFill>
                <a:srgbClr val="FF0000"/>
              </a:solidFill>
            </a:endParaRPr>
          </a:p>
        </p:txBody>
      </p:sp>
    </p:spTree>
    <p:extLst>
      <p:ext uri="{BB962C8B-B14F-4D97-AF65-F5344CB8AC3E}">
        <p14:creationId xmlns:p14="http://schemas.microsoft.com/office/powerpoint/2010/main" val="241939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7923" y="560439"/>
            <a:ext cx="11039167" cy="646331"/>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本文式（</a:t>
            </a:r>
            <a:r>
              <a:rPr lang="en-US" altLang="zh-CN" dirty="0" smtClean="0"/>
              <a:t>24-27</a:t>
            </a:r>
            <a:r>
              <a:rPr lang="zh-CN" altLang="en-US" dirty="0" smtClean="0"/>
              <a:t>）为计算颗粒在</a:t>
            </a:r>
            <a:r>
              <a:rPr lang="zh-CN" altLang="en-US" b="1" dirty="0">
                <a:solidFill>
                  <a:srgbClr val="FF0000"/>
                </a:solidFill>
              </a:rPr>
              <a:t>二维</a:t>
            </a:r>
            <a:r>
              <a:rPr lang="zh-CN" altLang="en-US" dirty="0" smtClean="0"/>
              <a:t>网格中体积百分数的计算提供了更快速的计算思路：通过几何关系直接导出体积分数的解析表达式；</a:t>
            </a:r>
            <a:endParaRPr lang="en-US" dirty="0"/>
          </a:p>
        </p:txBody>
      </p:sp>
      <p:sp>
        <p:nvSpPr>
          <p:cNvPr id="3" name="Rectangle 2"/>
          <p:cNvSpPr/>
          <p:nvPr/>
        </p:nvSpPr>
        <p:spPr>
          <a:xfrm>
            <a:off x="2109019" y="2153265"/>
            <a:ext cx="1954162" cy="19541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865239" y="2145891"/>
            <a:ext cx="45498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65239" y="4104966"/>
            <a:ext cx="45498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113075" y="1396185"/>
            <a:ext cx="0" cy="3723968"/>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060718" y="1396185"/>
            <a:ext cx="0" cy="3723968"/>
          </a:xfrm>
          <a:prstGeom prst="line">
            <a:avLst/>
          </a:prstGeom>
        </p:spPr>
        <p:style>
          <a:lnRef idx="1">
            <a:schemeClr val="accent1"/>
          </a:lnRef>
          <a:fillRef idx="0">
            <a:schemeClr val="accent1"/>
          </a:fillRef>
          <a:effectRef idx="0">
            <a:schemeClr val="accent1"/>
          </a:effectRef>
          <a:fontRef idx="minor">
            <a:schemeClr val="tx1"/>
          </a:fontRef>
        </p:style>
      </p:cxnSp>
      <p:sp>
        <p:nvSpPr>
          <p:cNvPr id="10" name="Flowchart: Connector 9"/>
          <p:cNvSpPr/>
          <p:nvPr/>
        </p:nvSpPr>
        <p:spPr>
          <a:xfrm>
            <a:off x="1954161" y="2898058"/>
            <a:ext cx="427704" cy="427704"/>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3728884" y="3050458"/>
            <a:ext cx="427704" cy="427704"/>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p:cNvSpPr/>
          <p:nvPr/>
        </p:nvSpPr>
        <p:spPr>
          <a:xfrm>
            <a:off x="2792361" y="3854245"/>
            <a:ext cx="427704" cy="427704"/>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p:cNvSpPr/>
          <p:nvPr/>
        </p:nvSpPr>
        <p:spPr>
          <a:xfrm>
            <a:off x="2878395" y="1986115"/>
            <a:ext cx="427704" cy="427704"/>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p:cNvSpPr/>
          <p:nvPr/>
        </p:nvSpPr>
        <p:spPr>
          <a:xfrm>
            <a:off x="1902540" y="1986115"/>
            <a:ext cx="553065" cy="553065"/>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5"/>
          <p:cNvSpPr/>
          <p:nvPr/>
        </p:nvSpPr>
        <p:spPr>
          <a:xfrm>
            <a:off x="3692011" y="1975068"/>
            <a:ext cx="553065" cy="553065"/>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p:cNvSpPr/>
          <p:nvPr/>
        </p:nvSpPr>
        <p:spPr>
          <a:xfrm>
            <a:off x="3653910" y="3728884"/>
            <a:ext cx="553065" cy="553065"/>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p:cNvSpPr/>
          <p:nvPr/>
        </p:nvSpPr>
        <p:spPr>
          <a:xfrm>
            <a:off x="1902540" y="3688314"/>
            <a:ext cx="553065" cy="553065"/>
          </a:xfrm>
          <a:prstGeom prst="flowChartConnector">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8"/>
          <p:cNvSpPr/>
          <p:nvPr/>
        </p:nvSpPr>
        <p:spPr>
          <a:xfrm>
            <a:off x="2792361" y="2993923"/>
            <a:ext cx="347816" cy="347816"/>
          </a:xfrm>
          <a:prstGeom prst="flowChartConnector">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3653909" y="3783032"/>
            <a:ext cx="764461" cy="584775"/>
          </a:xfrm>
          <a:prstGeom prst="rect">
            <a:avLst/>
          </a:prstGeom>
          <a:noFill/>
        </p:spPr>
        <p:txBody>
          <a:bodyPr wrap="square" rtlCol="0">
            <a:spAutoFit/>
          </a:bodyPr>
          <a:lstStyle/>
          <a:p>
            <a:pPr marL="285750" indent="-285750">
              <a:buFont typeface="Wingdings 2" panose="05020102010507070707" pitchFamily="18" charset="2"/>
              <a:buChar char="j"/>
            </a:pPr>
            <a:r>
              <a:rPr lang="en-US" sz="1600" dirty="0" smtClean="0">
                <a:sym typeface="Wingdings 2" panose="05020102010507070707" pitchFamily="18" charset="2"/>
              </a:rPr>
              <a:t></a:t>
            </a:r>
          </a:p>
          <a:p>
            <a:r>
              <a:rPr lang="en-US" sz="1600" dirty="0" smtClean="0">
                <a:sym typeface="Wingdings 2" panose="05020102010507070707" pitchFamily="18" charset="2"/>
              </a:rPr>
              <a:t>  </a:t>
            </a:r>
            <a:endParaRPr lang="en-US" sz="1600" dirty="0"/>
          </a:p>
        </p:txBody>
      </p:sp>
      <p:sp>
        <p:nvSpPr>
          <p:cNvPr id="21" name="TextBox 20"/>
          <p:cNvSpPr txBox="1"/>
          <p:nvPr/>
        </p:nvSpPr>
        <p:spPr>
          <a:xfrm>
            <a:off x="2249130" y="4992994"/>
            <a:ext cx="2917230" cy="1200329"/>
          </a:xfrm>
          <a:prstGeom prst="rect">
            <a:avLst/>
          </a:prstGeom>
          <a:noFill/>
        </p:spPr>
        <p:txBody>
          <a:bodyPr wrap="square" rtlCol="0">
            <a:spAutoFit/>
          </a:bodyPr>
          <a:lstStyle/>
          <a:p>
            <a:r>
              <a:rPr lang="zh-CN" altLang="en-US" dirty="0" smtClean="0"/>
              <a:t>三类颗粒位置</a:t>
            </a:r>
            <a:endParaRPr lang="en-US" altLang="zh-CN" dirty="0" smtClean="0"/>
          </a:p>
          <a:p>
            <a:r>
              <a:rPr lang="zh-CN" altLang="en-US" dirty="0"/>
              <a:t>顶</a:t>
            </a:r>
            <a:r>
              <a:rPr lang="zh-CN" altLang="en-US" dirty="0" smtClean="0"/>
              <a:t>角处颗粒体积分数四分</a:t>
            </a:r>
            <a:endParaRPr lang="en-US" altLang="zh-CN" dirty="0" smtClean="0"/>
          </a:p>
          <a:p>
            <a:r>
              <a:rPr lang="zh-CN" altLang="en-US" dirty="0"/>
              <a:t>网</a:t>
            </a:r>
            <a:r>
              <a:rPr lang="zh-CN" altLang="en-US" dirty="0" smtClean="0"/>
              <a:t>格面处颗粒体积二分</a:t>
            </a:r>
            <a:endParaRPr lang="en-US" altLang="zh-CN" dirty="0" smtClean="0"/>
          </a:p>
          <a:p>
            <a:r>
              <a:rPr lang="zh-CN" altLang="en-US" dirty="0"/>
              <a:t>网</a:t>
            </a:r>
            <a:r>
              <a:rPr lang="zh-CN" altLang="en-US" dirty="0" smtClean="0"/>
              <a:t>格内部颗粒全包含</a:t>
            </a:r>
            <a:endParaRPr lang="en-US" dirty="0"/>
          </a:p>
        </p:txBody>
      </p:sp>
      <p:sp>
        <p:nvSpPr>
          <p:cNvPr id="22" name="TextBox 21"/>
          <p:cNvSpPr txBox="1"/>
          <p:nvPr/>
        </p:nvSpPr>
        <p:spPr>
          <a:xfrm>
            <a:off x="5508523" y="1135257"/>
            <a:ext cx="6238567" cy="923330"/>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如果采用积分，虽然计算方法简单，但可能消耗较多的计算资源。为了减少计算资源的额外消耗，我们推荐使用几何方法，并以解析表达式的方式来直接计算。</a:t>
            </a:r>
            <a:endParaRPr lang="en-US" dirty="0"/>
          </a:p>
        </p:txBody>
      </p:sp>
      <p:pic>
        <p:nvPicPr>
          <p:cNvPr id="4" name="Picture 3"/>
          <p:cNvPicPr>
            <a:picLocks noChangeAspect="1"/>
          </p:cNvPicPr>
          <p:nvPr/>
        </p:nvPicPr>
        <p:blipFill>
          <a:blip r:embed="rId2"/>
          <a:stretch>
            <a:fillRect/>
          </a:stretch>
        </p:blipFill>
        <p:spPr>
          <a:xfrm>
            <a:off x="5923929" y="2908948"/>
            <a:ext cx="5752272" cy="1938968"/>
          </a:xfrm>
          <a:prstGeom prst="rect">
            <a:avLst/>
          </a:prstGeom>
        </p:spPr>
      </p:pic>
      <p:pic>
        <p:nvPicPr>
          <p:cNvPr id="7" name="Picture 6"/>
          <p:cNvPicPr>
            <a:picLocks noChangeAspect="1"/>
          </p:cNvPicPr>
          <p:nvPr/>
        </p:nvPicPr>
        <p:blipFill>
          <a:blip r:embed="rId3"/>
          <a:stretch>
            <a:fillRect/>
          </a:stretch>
        </p:blipFill>
        <p:spPr>
          <a:xfrm>
            <a:off x="5923929" y="4984329"/>
            <a:ext cx="5753378" cy="1850811"/>
          </a:xfrm>
          <a:prstGeom prst="rect">
            <a:avLst/>
          </a:prstGeom>
        </p:spPr>
      </p:pic>
      <p:pic>
        <p:nvPicPr>
          <p:cNvPr id="12" name="Picture 11"/>
          <p:cNvPicPr>
            <a:picLocks noChangeAspect="1"/>
          </p:cNvPicPr>
          <p:nvPr/>
        </p:nvPicPr>
        <p:blipFill>
          <a:blip r:embed="rId4"/>
          <a:stretch>
            <a:fillRect/>
          </a:stretch>
        </p:blipFill>
        <p:spPr>
          <a:xfrm>
            <a:off x="5923929" y="2102078"/>
            <a:ext cx="4215925" cy="670457"/>
          </a:xfrm>
          <a:prstGeom prst="rect">
            <a:avLst/>
          </a:prstGeom>
        </p:spPr>
      </p:pic>
      <p:sp>
        <p:nvSpPr>
          <p:cNvPr id="23" name="TextBox 22"/>
          <p:cNvSpPr txBox="1"/>
          <p:nvPr/>
        </p:nvSpPr>
        <p:spPr>
          <a:xfrm>
            <a:off x="10424160" y="2099129"/>
            <a:ext cx="1576442" cy="646331"/>
          </a:xfrm>
          <a:prstGeom prst="rect">
            <a:avLst/>
          </a:prstGeom>
          <a:noFill/>
        </p:spPr>
        <p:txBody>
          <a:bodyPr wrap="square" rtlCol="0">
            <a:spAutoFit/>
          </a:bodyPr>
          <a:lstStyle/>
          <a:p>
            <a:r>
              <a:rPr lang="en-US" altLang="zh-CN" dirty="0" smtClean="0"/>
              <a:t>2D</a:t>
            </a:r>
            <a:r>
              <a:rPr lang="zh-CN" altLang="en-US" dirty="0" smtClean="0"/>
              <a:t>：网格面处体积二分</a:t>
            </a:r>
            <a:endParaRPr lang="en-US" dirty="0"/>
          </a:p>
        </p:txBody>
      </p:sp>
      <p:sp>
        <p:nvSpPr>
          <p:cNvPr id="24" name="TextBox 23"/>
          <p:cNvSpPr txBox="1"/>
          <p:nvPr/>
        </p:nvSpPr>
        <p:spPr>
          <a:xfrm>
            <a:off x="11747090" y="3341739"/>
            <a:ext cx="2251710" cy="646331"/>
          </a:xfrm>
          <a:prstGeom prst="rect">
            <a:avLst/>
          </a:prstGeom>
          <a:noFill/>
        </p:spPr>
        <p:txBody>
          <a:bodyPr wrap="square" rtlCol="0">
            <a:spAutoFit/>
          </a:bodyPr>
          <a:lstStyle/>
          <a:p>
            <a:r>
              <a:rPr lang="en-US" altLang="zh-CN" dirty="0" smtClean="0"/>
              <a:t>2D: </a:t>
            </a:r>
            <a:r>
              <a:rPr lang="zh-CN" altLang="en-US" dirty="0" smtClean="0"/>
              <a:t>顶角处体积四分（</a:t>
            </a:r>
            <a:r>
              <a:rPr lang="en-US" altLang="zh-CN" dirty="0" smtClean="0"/>
              <a:t>a*b&gt;0.0</a:t>
            </a:r>
            <a:r>
              <a:rPr lang="zh-CN" altLang="en-US" dirty="0" smtClean="0"/>
              <a:t>）</a:t>
            </a:r>
            <a:endParaRPr lang="en-US" dirty="0"/>
          </a:p>
        </p:txBody>
      </p:sp>
      <p:sp>
        <p:nvSpPr>
          <p:cNvPr id="25" name="TextBox 24"/>
          <p:cNvSpPr txBox="1"/>
          <p:nvPr/>
        </p:nvSpPr>
        <p:spPr>
          <a:xfrm>
            <a:off x="11747090" y="5586568"/>
            <a:ext cx="2251710" cy="646331"/>
          </a:xfrm>
          <a:prstGeom prst="rect">
            <a:avLst/>
          </a:prstGeom>
          <a:noFill/>
        </p:spPr>
        <p:txBody>
          <a:bodyPr wrap="square" rtlCol="0">
            <a:spAutoFit/>
          </a:bodyPr>
          <a:lstStyle/>
          <a:p>
            <a:r>
              <a:rPr lang="en-US" altLang="zh-CN" dirty="0" smtClean="0"/>
              <a:t>2D: </a:t>
            </a:r>
            <a:r>
              <a:rPr lang="zh-CN" altLang="en-US" dirty="0" smtClean="0"/>
              <a:t>顶角处体积四分（</a:t>
            </a:r>
            <a:r>
              <a:rPr lang="en-US" altLang="zh-CN" dirty="0" smtClean="0"/>
              <a:t>a*b&lt;=0.0</a:t>
            </a:r>
            <a:r>
              <a:rPr lang="zh-CN" altLang="en-US" dirty="0" smtClean="0"/>
              <a:t>）</a:t>
            </a:r>
            <a:endParaRPr lang="en-US" dirty="0"/>
          </a:p>
        </p:txBody>
      </p:sp>
    </p:spTree>
    <p:extLst>
      <p:ext uri="{BB962C8B-B14F-4D97-AF65-F5344CB8AC3E}">
        <p14:creationId xmlns:p14="http://schemas.microsoft.com/office/powerpoint/2010/main" val="3443712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2940" y="308610"/>
            <a:ext cx="11212830" cy="6740307"/>
          </a:xfrm>
          <a:prstGeom prst="rect">
            <a:avLst/>
          </a:prstGeom>
          <a:noFill/>
        </p:spPr>
        <p:txBody>
          <a:bodyPr wrap="square" rtlCol="0">
            <a:spAutoFit/>
          </a:bodyPr>
          <a:lstStyle/>
          <a:p>
            <a:r>
              <a:rPr lang="zh-CN" altLang="en-US" dirty="0" smtClean="0"/>
              <a:t>数值方法</a:t>
            </a:r>
            <a:endParaRPr lang="en-US" altLang="zh-CN" dirty="0" smtClean="0"/>
          </a:p>
          <a:p>
            <a:endParaRPr lang="en-US" dirty="0"/>
          </a:p>
          <a:p>
            <a:pPr marL="285750" indent="-285750">
              <a:buFont typeface="Wingdings" panose="05000000000000000000" pitchFamily="2" charset="2"/>
              <a:buChar char="§"/>
            </a:pPr>
            <a:r>
              <a:rPr lang="zh-CN" altLang="en-US" dirty="0" smtClean="0"/>
              <a:t>不可压缩式（</a:t>
            </a:r>
            <a:r>
              <a:rPr lang="en-US" altLang="zh-CN" dirty="0" smtClean="0"/>
              <a:t>2</a:t>
            </a:r>
            <a:r>
              <a:rPr lang="zh-CN" altLang="en-US" dirty="0" smtClean="0"/>
              <a:t>）在整个求解域上有效，对应求解域上压力标量拉格朗日乘子；刚性式（</a:t>
            </a:r>
            <a:r>
              <a:rPr lang="en-US" altLang="zh-CN" dirty="0" smtClean="0"/>
              <a:t>9</a:t>
            </a:r>
            <a:r>
              <a:rPr lang="zh-CN" altLang="en-US" dirty="0" smtClean="0"/>
              <a:t>）仅代表颗粒所占求解域内部的矢量场，该矢量场对应着颗粒的刚性体力</a:t>
            </a:r>
            <a:r>
              <a:rPr lang="en-US" altLang="zh-CN" dirty="0" err="1" smtClean="0"/>
              <a:t>f_RB</a:t>
            </a:r>
            <a:r>
              <a:rPr lang="en-US" altLang="zh-CN" dirty="0" smtClean="0"/>
              <a:t>;</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smtClean="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smtClean="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zh-CN" altLang="en-US" dirty="0" smtClean="0"/>
              <a:t>保证颗粒刚性修正（</a:t>
            </a:r>
            <a:r>
              <a:rPr lang="en-US" altLang="zh-CN" dirty="0" smtClean="0"/>
              <a:t>rigid-body correction</a:t>
            </a:r>
            <a:r>
              <a:rPr lang="zh-CN" altLang="en-US" dirty="0" smtClean="0"/>
              <a:t>）的一大好处是仅在</a:t>
            </a:r>
            <a:r>
              <a:rPr lang="en-US" altLang="zh-CN" dirty="0" smtClean="0"/>
              <a:t>NS</a:t>
            </a:r>
            <a:r>
              <a:rPr lang="zh-CN" altLang="en-US" dirty="0" smtClean="0"/>
              <a:t>方程的右边增加了一项体力项</a:t>
            </a:r>
            <a:r>
              <a:rPr lang="en-US" altLang="zh-CN" dirty="0" err="1" smtClean="0"/>
              <a:t>f_RB</a:t>
            </a:r>
            <a:r>
              <a:rPr lang="zh-CN" altLang="en-US" dirty="0" smtClean="0"/>
              <a:t>，简化了数值解法的复杂性；</a:t>
            </a:r>
            <a:endParaRPr lang="en-US" altLang="zh-CN" dirty="0" smtClean="0"/>
          </a:p>
          <a:p>
            <a:pPr marL="285750" indent="-285750">
              <a:buFont typeface="Wingdings" panose="05000000000000000000" pitchFamily="2" charset="2"/>
              <a:buChar char="§"/>
            </a:pPr>
            <a:r>
              <a:rPr lang="zh-CN" altLang="en-US" dirty="0" smtClean="0"/>
              <a:t>在</a:t>
            </a:r>
            <a:r>
              <a:rPr lang="zh-CN" altLang="en-US" dirty="0"/>
              <a:t>本</a:t>
            </a:r>
            <a:r>
              <a:rPr lang="zh-CN" altLang="en-US" dirty="0" smtClean="0"/>
              <a:t>文的附件中，</a:t>
            </a:r>
            <a:r>
              <a:rPr lang="en-US" altLang="zh-CN" b="1" dirty="0" err="1" smtClean="0">
                <a:solidFill>
                  <a:srgbClr val="FF0000"/>
                </a:solidFill>
              </a:rPr>
              <a:t>Suckale</a:t>
            </a:r>
            <a:r>
              <a:rPr lang="zh-CN" altLang="en-US" b="1" dirty="0" smtClean="0">
                <a:solidFill>
                  <a:srgbClr val="FF0000"/>
                </a:solidFill>
              </a:rPr>
              <a:t>认为颗粒间不会发生重叠，两互相撞击的颗粒</a:t>
            </a:r>
            <a:r>
              <a:rPr lang="zh-CN" altLang="en-US" b="1" dirty="0">
                <a:solidFill>
                  <a:srgbClr val="FF0000"/>
                </a:solidFill>
              </a:rPr>
              <a:t>可</a:t>
            </a:r>
            <a:r>
              <a:rPr lang="zh-CN" altLang="en-US" b="1" dirty="0" smtClean="0">
                <a:solidFill>
                  <a:srgbClr val="FF0000"/>
                </a:solidFill>
              </a:rPr>
              <a:t>以不相互接触而发生反弹（粒间流体的压缩压力可以使颗粒受力不平衡而发生反弹，并有可能发生变形）；这与</a:t>
            </a:r>
            <a:r>
              <a:rPr lang="en-US" altLang="zh-CN" b="1" dirty="0" smtClean="0">
                <a:solidFill>
                  <a:srgbClr val="FF0000"/>
                </a:solidFill>
              </a:rPr>
              <a:t>Xu&amp;Yu1997</a:t>
            </a:r>
            <a:r>
              <a:rPr lang="zh-CN" altLang="en-US" b="1" dirty="0" smtClean="0">
                <a:solidFill>
                  <a:srgbClr val="FF0000"/>
                </a:solidFill>
              </a:rPr>
              <a:t>的观点并不相同，</a:t>
            </a:r>
            <a:r>
              <a:rPr lang="en-US" altLang="zh-CN" b="1" dirty="0" smtClean="0">
                <a:solidFill>
                  <a:srgbClr val="FF0000"/>
                </a:solidFill>
              </a:rPr>
              <a:t>Xu&amp;Yu1997</a:t>
            </a:r>
            <a:r>
              <a:rPr lang="zh-CN" altLang="en-US" b="1" dirty="0" smtClean="0">
                <a:solidFill>
                  <a:srgbClr val="FF0000"/>
                </a:solidFill>
              </a:rPr>
              <a:t>认为</a:t>
            </a:r>
            <a:r>
              <a:rPr lang="zh-CN" altLang="en-US" b="1" dirty="0">
                <a:solidFill>
                  <a:srgbClr val="FF0000"/>
                </a:solidFill>
              </a:rPr>
              <a:t>碰撞时，颗粒</a:t>
            </a:r>
            <a:r>
              <a:rPr lang="zh-CN" altLang="en-US" b="1" dirty="0" smtClean="0">
                <a:solidFill>
                  <a:srgbClr val="FF0000"/>
                </a:solidFill>
              </a:rPr>
              <a:t>会接触变</a:t>
            </a:r>
            <a:r>
              <a:rPr lang="zh-CN" altLang="en-US" b="1" dirty="0">
                <a:solidFill>
                  <a:srgbClr val="FF0000"/>
                </a:solidFill>
              </a:rPr>
              <a:t>形</a:t>
            </a:r>
            <a:r>
              <a:rPr lang="zh-CN" altLang="en-US" b="1" dirty="0" smtClean="0">
                <a:solidFill>
                  <a:srgbClr val="FF0000"/>
                </a:solidFill>
              </a:rPr>
              <a:t>，等效于颗粒重叠（类</a:t>
            </a:r>
            <a:r>
              <a:rPr lang="zh-CN" altLang="en-US" b="1" dirty="0">
                <a:solidFill>
                  <a:srgbClr val="FF0000"/>
                </a:solidFill>
              </a:rPr>
              <a:t>似互相进入对方一小段距</a:t>
            </a:r>
            <a:r>
              <a:rPr lang="zh-CN" altLang="en-US" b="1" dirty="0" smtClean="0">
                <a:solidFill>
                  <a:srgbClr val="FF0000"/>
                </a:solidFill>
              </a:rPr>
              <a:t>离）；</a:t>
            </a:r>
            <a:r>
              <a:rPr lang="zh-CN" altLang="en-US" b="1" dirty="0">
                <a:solidFill>
                  <a:srgbClr val="FF0000"/>
                </a:solidFill>
              </a:rPr>
              <a:t>但实际上岩浆中对流伴随的颗粒碰撞可能并没有那么大的力道能够使颗粒发生明显变形，一般是轻轻的粘连在一</a:t>
            </a:r>
            <a:r>
              <a:rPr lang="zh-CN" altLang="en-US" b="1" dirty="0" smtClean="0">
                <a:solidFill>
                  <a:srgbClr val="FF0000"/>
                </a:solidFill>
              </a:rPr>
              <a:t>起；</a:t>
            </a:r>
            <a:endParaRPr lang="en-US" altLang="zh-CN" b="1" dirty="0">
              <a:solidFill>
                <a:srgbClr val="FF0000"/>
              </a:solidFill>
            </a:endParaRPr>
          </a:p>
          <a:p>
            <a:pPr marL="285750" indent="-285750">
              <a:buFont typeface="Wingdings" panose="05000000000000000000" pitchFamily="2" charset="2"/>
              <a:buChar char="§"/>
            </a:pPr>
            <a:r>
              <a:rPr lang="zh-CN" altLang="en-US" dirty="0"/>
              <a:t>经过多次分析，</a:t>
            </a:r>
            <a:r>
              <a:rPr lang="en-US" altLang="zh-CN" dirty="0"/>
              <a:t>Xu&amp;Yu1997</a:t>
            </a:r>
            <a:r>
              <a:rPr lang="zh-CN" altLang="en-US" dirty="0"/>
              <a:t>适合低粘度流体，颗粒碰撞明显而频繁的情况，例如火星沙尘</a:t>
            </a:r>
            <a:r>
              <a:rPr lang="zh-CN" altLang="en-US" dirty="0" smtClean="0"/>
              <a:t>暴</a:t>
            </a:r>
            <a:r>
              <a:rPr lang="zh-CN" altLang="en-US" dirty="0"/>
              <a:t>，</a:t>
            </a:r>
            <a:r>
              <a:rPr lang="en-US" dirty="0" smtClean="0"/>
              <a:t>If </a:t>
            </a:r>
            <a:r>
              <a:rPr lang="en-US" dirty="0"/>
              <a:t>the continuous phase is a gas, the </a:t>
            </a:r>
            <a:r>
              <a:rPr lang="en-US" dirty="0" err="1" smtClean="0"/>
              <a:t>noncontinuum</a:t>
            </a:r>
            <a:r>
              <a:rPr lang="en-US" dirty="0" smtClean="0"/>
              <a:t> nature </a:t>
            </a:r>
            <a:r>
              <a:rPr lang="en-US" dirty="0"/>
              <a:t>of the gas combined with its compressibility can </a:t>
            </a:r>
            <a:r>
              <a:rPr lang="en-US" dirty="0" smtClean="0"/>
              <a:t>lead to </a:t>
            </a:r>
            <a:r>
              <a:rPr lang="en-US" dirty="0"/>
              <a:t>solid-body contact and a subsequent bounce at St &gt; </a:t>
            </a:r>
            <a:r>
              <a:rPr lang="en-US" dirty="0" smtClean="0"/>
              <a:t>5</a:t>
            </a:r>
            <a:r>
              <a:rPr lang="zh-CN" altLang="en-US" dirty="0" smtClean="0"/>
              <a:t>；</a:t>
            </a:r>
            <a:endParaRPr lang="en-US" altLang="zh-CN" dirty="0" smtClean="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zh-CN" altLang="en-US" dirty="0" smtClean="0"/>
              <a:t>如何考虑晶体聚合：文中给出了两种方法用以描述颗粒撞击后的粘连状态。</a:t>
            </a:r>
            <a:r>
              <a:rPr lang="zh-CN" altLang="en-US" dirty="0"/>
              <a:t>注意文中使用</a:t>
            </a:r>
            <a:r>
              <a:rPr lang="en-US" altLang="zh-CN" dirty="0"/>
              <a:t>sticking</a:t>
            </a:r>
            <a:r>
              <a:rPr lang="zh-CN" altLang="en-US" dirty="0"/>
              <a:t>来表示颗粒间的粘连作用，此时，颗粒间不一定是直接接触的（</a:t>
            </a:r>
            <a:r>
              <a:rPr lang="en-US" altLang="zh-CN" dirty="0"/>
              <a:t>contact</a:t>
            </a:r>
            <a:r>
              <a:rPr lang="zh-CN" altLang="en-US" dirty="0"/>
              <a:t>）</a:t>
            </a:r>
            <a:r>
              <a:rPr lang="en-US" altLang="zh-CN" dirty="0"/>
              <a:t>,</a:t>
            </a:r>
            <a:r>
              <a:rPr lang="zh-CN" altLang="en-US" dirty="0"/>
              <a:t>可以是通过流体薄膜相互粘</a:t>
            </a:r>
            <a:r>
              <a:rPr lang="zh-CN" altLang="en-US" dirty="0" smtClean="0"/>
              <a:t>连。第一种方法假设在颗粒撞击的整个过程中，颗粒都是相互接触的（</a:t>
            </a:r>
            <a:r>
              <a:rPr lang="en-US" altLang="zh-CN" dirty="0" smtClean="0"/>
              <a:t>contact</a:t>
            </a:r>
            <a:r>
              <a:rPr lang="zh-CN" altLang="en-US" dirty="0" smtClean="0"/>
              <a:t>），则撞击完成后颗粒就是相互粘连的，无需多加考虑；第二种方法是通过撞击</a:t>
            </a:r>
            <a:r>
              <a:rPr lang="en-US" altLang="zh-CN" dirty="0" smtClean="0"/>
              <a:t>stokes</a:t>
            </a:r>
            <a:r>
              <a:rPr lang="zh-CN" altLang="en-US" dirty="0" smtClean="0"/>
              <a:t>数（</a:t>
            </a:r>
            <a:r>
              <a:rPr lang="en-US" altLang="zh-CN" dirty="0" smtClean="0"/>
              <a:t>impact stokes number</a:t>
            </a:r>
            <a:r>
              <a:rPr lang="zh-CN" altLang="en-US" dirty="0" smtClean="0"/>
              <a:t>）来确定颗粒间的撞击模式、粘连情况和反弹情况。</a:t>
            </a:r>
            <a:endParaRPr lang="en-US" dirty="0"/>
          </a:p>
        </p:txBody>
      </p:sp>
      <p:pic>
        <p:nvPicPr>
          <p:cNvPr id="3" name="Picture 2"/>
          <p:cNvPicPr>
            <a:picLocks noChangeAspect="1"/>
          </p:cNvPicPr>
          <p:nvPr/>
        </p:nvPicPr>
        <p:blipFill>
          <a:blip r:embed="rId3"/>
          <a:stretch>
            <a:fillRect/>
          </a:stretch>
        </p:blipFill>
        <p:spPr>
          <a:xfrm>
            <a:off x="4137879" y="2140669"/>
            <a:ext cx="4011491" cy="473541"/>
          </a:xfrm>
          <a:prstGeom prst="rect">
            <a:avLst/>
          </a:prstGeom>
        </p:spPr>
      </p:pic>
      <p:pic>
        <p:nvPicPr>
          <p:cNvPr id="4" name="Picture 3"/>
          <p:cNvPicPr>
            <a:picLocks noChangeAspect="1"/>
          </p:cNvPicPr>
          <p:nvPr/>
        </p:nvPicPr>
        <p:blipFill>
          <a:blip r:embed="rId4"/>
          <a:stretch>
            <a:fillRect/>
          </a:stretch>
        </p:blipFill>
        <p:spPr>
          <a:xfrm>
            <a:off x="4524331" y="1606268"/>
            <a:ext cx="3238585" cy="402782"/>
          </a:xfrm>
          <a:prstGeom prst="rect">
            <a:avLst/>
          </a:prstGeom>
        </p:spPr>
      </p:pic>
    </p:spTree>
    <p:extLst>
      <p:ext uri="{BB962C8B-B14F-4D97-AF65-F5344CB8AC3E}">
        <p14:creationId xmlns:p14="http://schemas.microsoft.com/office/powerpoint/2010/main" val="5824949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07678"/>
            <a:ext cx="5722220" cy="3661710"/>
          </a:xfrm>
          <a:prstGeom prst="rect">
            <a:avLst/>
          </a:prstGeom>
        </p:spPr>
      </p:pic>
      <p:sp>
        <p:nvSpPr>
          <p:cNvPr id="3" name="TextBox 2"/>
          <p:cNvSpPr txBox="1"/>
          <p:nvPr/>
        </p:nvSpPr>
        <p:spPr>
          <a:xfrm>
            <a:off x="613410" y="4872511"/>
            <a:ext cx="11262360" cy="1200329"/>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在</a:t>
            </a:r>
            <a:r>
              <a:rPr lang="en-US" altLang="zh-CN" dirty="0" err="1" smtClean="0"/>
              <a:t>Suckale</a:t>
            </a:r>
            <a:r>
              <a:rPr lang="zh-CN" altLang="en-US" dirty="0" smtClean="0"/>
              <a:t>文章附件中首先讨论了两颗粒碰撞接触（</a:t>
            </a:r>
            <a:r>
              <a:rPr lang="en-US" altLang="zh-CN" dirty="0" smtClean="0"/>
              <a:t>contact</a:t>
            </a:r>
            <a:r>
              <a:rPr lang="zh-CN" altLang="en-US" dirty="0" smtClean="0"/>
              <a:t>）的情况（左图），求得了两颗粒运动的速度和方向，这实际上是</a:t>
            </a:r>
            <a:r>
              <a:rPr lang="en-US" altLang="zh-CN" dirty="0" err="1" smtClean="0"/>
              <a:t>Suckale</a:t>
            </a:r>
            <a:r>
              <a:rPr lang="zh-CN" altLang="en-US" dirty="0" smtClean="0"/>
              <a:t>正文中讲的第一种碰撞方法</a:t>
            </a:r>
            <a:r>
              <a:rPr lang="en-US" altLang="zh-CN" dirty="0" smtClean="0"/>
              <a:t>(</a:t>
            </a:r>
            <a:r>
              <a:rPr lang="zh-CN" altLang="en-US" dirty="0"/>
              <a:t>中间</a:t>
            </a:r>
            <a:r>
              <a:rPr lang="zh-CN" altLang="en-US" dirty="0" smtClean="0"/>
              <a:t>图</a:t>
            </a:r>
            <a:r>
              <a:rPr lang="en-US" altLang="zh-CN" dirty="0" smtClean="0"/>
              <a:t>,e=0</a:t>
            </a:r>
            <a:r>
              <a:rPr lang="zh-CN" altLang="en-US" dirty="0" smtClean="0"/>
              <a:t>），来源于</a:t>
            </a:r>
            <a:r>
              <a:rPr lang="en-US" dirty="0" smtClean="0"/>
              <a:t>A M </a:t>
            </a:r>
            <a:r>
              <a:rPr lang="en-US" dirty="0" err="1" smtClean="0"/>
              <a:t>Ardekani</a:t>
            </a:r>
            <a:r>
              <a:rPr lang="en-US" dirty="0"/>
              <a:t>, </a:t>
            </a:r>
            <a:r>
              <a:rPr lang="en-US" altLang="zh-CN" dirty="0" smtClean="0"/>
              <a:t>et al., 2008</a:t>
            </a:r>
            <a:r>
              <a:rPr lang="zh-CN" altLang="en-US" dirty="0" smtClean="0"/>
              <a:t>式</a:t>
            </a:r>
            <a:r>
              <a:rPr lang="en-US" altLang="zh-CN" dirty="0" smtClean="0"/>
              <a:t>(4.1-4.5)</a:t>
            </a:r>
            <a:r>
              <a:rPr lang="zh-CN" altLang="en-US" dirty="0" smtClean="0"/>
              <a:t>（右图）。附件中式（</a:t>
            </a:r>
            <a:r>
              <a:rPr lang="en-US" altLang="zh-CN" dirty="0" smtClean="0"/>
              <a:t>51-54</a:t>
            </a:r>
            <a:r>
              <a:rPr lang="zh-CN" altLang="en-US" dirty="0" smtClean="0"/>
              <a:t>）为根据撞击</a:t>
            </a:r>
            <a:r>
              <a:rPr lang="en-US" altLang="zh-CN" dirty="0" smtClean="0"/>
              <a:t>stokes</a:t>
            </a:r>
            <a:r>
              <a:rPr lang="zh-CN" altLang="en-US" dirty="0" smtClean="0"/>
              <a:t>数来确定的碰撞反弹情况，属于</a:t>
            </a:r>
            <a:r>
              <a:rPr lang="en-US" altLang="zh-CN" dirty="0" err="1" smtClean="0"/>
              <a:t>suckale</a:t>
            </a:r>
            <a:r>
              <a:rPr lang="zh-CN" altLang="en-US" dirty="0" smtClean="0"/>
              <a:t>正文中的第二种碰撞方法（见上右图</a:t>
            </a:r>
            <a:r>
              <a:rPr lang="en-US" altLang="zh-CN" dirty="0" smtClean="0"/>
              <a:t>,</a:t>
            </a:r>
            <a:r>
              <a:rPr lang="zh-CN" altLang="en-US" dirty="0"/>
              <a:t>来自</a:t>
            </a:r>
            <a:r>
              <a:rPr lang="en-US" dirty="0"/>
              <a:t>A M </a:t>
            </a:r>
            <a:r>
              <a:rPr lang="en-US" dirty="0" err="1"/>
              <a:t>Ardekani</a:t>
            </a:r>
            <a:r>
              <a:rPr lang="en-US" dirty="0"/>
              <a:t>, </a:t>
            </a:r>
            <a:r>
              <a:rPr lang="en-US" altLang="zh-CN" dirty="0"/>
              <a:t>et al., 2008</a:t>
            </a:r>
            <a:r>
              <a:rPr lang="zh-CN" altLang="en-US" dirty="0"/>
              <a:t>式</a:t>
            </a:r>
            <a:r>
              <a:rPr lang="en-US" altLang="zh-CN" dirty="0"/>
              <a:t>(</a:t>
            </a:r>
            <a:r>
              <a:rPr lang="en-US" altLang="zh-CN" dirty="0" smtClean="0"/>
              <a:t>4.7-4.10)) </a:t>
            </a:r>
            <a:r>
              <a:rPr lang="zh-CN" altLang="en-US" dirty="0" smtClean="0"/>
              <a:t>），这里仅仅考虑</a:t>
            </a:r>
            <a:r>
              <a:rPr lang="zh-CN" altLang="en-US" dirty="0"/>
              <a:t>线运动</a:t>
            </a:r>
            <a:r>
              <a:rPr lang="zh-CN" altLang="en-US" dirty="0" smtClean="0"/>
              <a:t>。</a:t>
            </a:r>
            <a:endParaRPr lang="en-US" dirty="0"/>
          </a:p>
        </p:txBody>
      </p:sp>
      <p:pic>
        <p:nvPicPr>
          <p:cNvPr id="4" name="Picture 3"/>
          <p:cNvPicPr>
            <a:picLocks noChangeAspect="1"/>
          </p:cNvPicPr>
          <p:nvPr/>
        </p:nvPicPr>
        <p:blipFill>
          <a:blip r:embed="rId3"/>
          <a:stretch>
            <a:fillRect/>
          </a:stretch>
        </p:blipFill>
        <p:spPr>
          <a:xfrm>
            <a:off x="5722221" y="1360237"/>
            <a:ext cx="2920082" cy="2800284"/>
          </a:xfrm>
          <a:prstGeom prst="rect">
            <a:avLst/>
          </a:prstGeom>
        </p:spPr>
      </p:pic>
      <p:pic>
        <p:nvPicPr>
          <p:cNvPr id="5" name="Picture 4"/>
          <p:cNvPicPr>
            <a:picLocks noChangeAspect="1"/>
          </p:cNvPicPr>
          <p:nvPr/>
        </p:nvPicPr>
        <p:blipFill>
          <a:blip r:embed="rId4"/>
          <a:stretch>
            <a:fillRect/>
          </a:stretch>
        </p:blipFill>
        <p:spPr>
          <a:xfrm>
            <a:off x="8645157" y="1717640"/>
            <a:ext cx="3546843" cy="2154058"/>
          </a:xfrm>
          <a:prstGeom prst="rect">
            <a:avLst/>
          </a:prstGeom>
        </p:spPr>
      </p:pic>
    </p:spTree>
    <p:extLst>
      <p:ext uri="{BB962C8B-B14F-4D97-AF65-F5344CB8AC3E}">
        <p14:creationId xmlns:p14="http://schemas.microsoft.com/office/powerpoint/2010/main" val="2351312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91690" y="320040"/>
            <a:ext cx="8629650" cy="523220"/>
          </a:xfrm>
          <a:prstGeom prst="rect">
            <a:avLst/>
          </a:prstGeom>
          <a:noFill/>
        </p:spPr>
        <p:txBody>
          <a:bodyPr wrap="square" rtlCol="0">
            <a:spAutoFit/>
          </a:bodyPr>
          <a:lstStyle/>
          <a:p>
            <a:pPr algn="ctr"/>
            <a:r>
              <a:rPr lang="zh-CN" altLang="en-US" sz="2800" dirty="0"/>
              <a:t>颗</a:t>
            </a:r>
            <a:r>
              <a:rPr lang="zh-CN" altLang="en-US" sz="2800" dirty="0" smtClean="0"/>
              <a:t>粒在流场中的运动</a:t>
            </a:r>
            <a:endParaRPr lang="en-US" sz="2800" dirty="0"/>
          </a:p>
        </p:txBody>
      </p:sp>
      <p:sp>
        <p:nvSpPr>
          <p:cNvPr id="3" name="TextBox 2"/>
          <p:cNvSpPr txBox="1"/>
          <p:nvPr/>
        </p:nvSpPr>
        <p:spPr>
          <a:xfrm>
            <a:off x="525780" y="1108710"/>
            <a:ext cx="11144250" cy="2585323"/>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关于颗粒在流场中受到的粘滞阻力（</a:t>
            </a:r>
            <a:r>
              <a:rPr lang="en-US" altLang="zh-CN" dirty="0" smtClean="0"/>
              <a:t>viscous drag</a:t>
            </a:r>
            <a:r>
              <a:rPr lang="zh-CN" altLang="en-US" dirty="0" smtClean="0"/>
              <a:t>）的重要说明：</a:t>
            </a:r>
            <a:endParaRPr lang="en-US" altLang="zh-CN" dirty="0" smtClean="0"/>
          </a:p>
          <a:p>
            <a:pPr marL="342900" indent="-342900">
              <a:buAutoNum type="arabicPeriod"/>
            </a:pPr>
            <a:r>
              <a:rPr lang="zh-CN" altLang="en-US" dirty="0" smtClean="0"/>
              <a:t>王深强博士论文中，为了获得颗粒在流场中受到的合力，在求取</a:t>
            </a:r>
            <a:r>
              <a:rPr lang="en-US" altLang="zh-CN" dirty="0" smtClean="0"/>
              <a:t>Stokes</a:t>
            </a:r>
            <a:r>
              <a:rPr lang="zh-CN" altLang="en-US" dirty="0"/>
              <a:t>黏滞</a:t>
            </a:r>
            <a:r>
              <a:rPr lang="zh-CN" altLang="en-US" dirty="0" smtClean="0"/>
              <a:t>力时假设了</a:t>
            </a:r>
            <a:r>
              <a:rPr lang="en-US" altLang="zh-CN" dirty="0" smtClean="0"/>
              <a:t>Stokes</a:t>
            </a:r>
            <a:r>
              <a:rPr lang="zh-CN" altLang="en-US" dirty="0" smtClean="0"/>
              <a:t>定律稳态解存在（即要求稳态流场），这一方面满足了</a:t>
            </a:r>
            <a:r>
              <a:rPr lang="en-US" altLang="zh-CN" dirty="0" smtClean="0"/>
              <a:t>Stokes</a:t>
            </a:r>
            <a:r>
              <a:rPr lang="zh-CN" altLang="en-US" dirty="0" smtClean="0"/>
              <a:t>黏滞力的物理前提条件，另一方面还为解决颗粒在流场中的运动提供了数学上的切入点（即微分思想：</a:t>
            </a:r>
            <a:r>
              <a:rPr lang="zh-CN" altLang="en-US" dirty="0"/>
              <a:t>在体系中任意位置取一微小控制单元，在微小时间步长</a:t>
            </a:r>
            <a:r>
              <a:rPr lang="en-US" altLang="zh-CN" dirty="0" err="1"/>
              <a:t>dt</a:t>
            </a:r>
            <a:r>
              <a:rPr lang="zh-CN" altLang="en-US" dirty="0"/>
              <a:t>内，液相流场可以认为是均匀的稳态的。 </a:t>
            </a:r>
            <a:r>
              <a:rPr lang="zh-CN" altLang="en-US" dirty="0" smtClean="0"/>
              <a:t>）</a:t>
            </a:r>
            <a:endParaRPr lang="en-US" altLang="zh-CN" dirty="0" smtClean="0"/>
          </a:p>
          <a:p>
            <a:pPr marL="342900" indent="-342900">
              <a:buAutoNum type="arabicPeriod"/>
            </a:pPr>
            <a:r>
              <a:rPr lang="zh-CN" altLang="en-US" dirty="0" smtClean="0"/>
              <a:t>实际上，在研究球体颗粒在流场中的运动规律时，</a:t>
            </a:r>
            <a:r>
              <a:rPr lang="en-US" altLang="zh-CN" dirty="0" err="1" smtClean="0"/>
              <a:t>Odar</a:t>
            </a:r>
            <a:r>
              <a:rPr lang="zh-CN" altLang="en-US" dirty="0" smtClean="0"/>
              <a:t>等人（</a:t>
            </a:r>
            <a:r>
              <a:rPr lang="en-US" altLang="zh-CN" dirty="0" smtClean="0"/>
              <a:t>1964</a:t>
            </a:r>
            <a:r>
              <a:rPr lang="zh-CN" altLang="en-US" dirty="0" smtClean="0"/>
              <a:t>）将运动颗粒至于静止流场中。他们这么做的原因正是创造稳定流场，以获得稳态</a:t>
            </a:r>
            <a:r>
              <a:rPr lang="zh-CN" altLang="en-US" dirty="0"/>
              <a:t>粘滞阻</a:t>
            </a:r>
            <a:r>
              <a:rPr lang="zh-CN" altLang="en-US" dirty="0" smtClean="0"/>
              <a:t>力。</a:t>
            </a:r>
            <a:endParaRPr lang="en-US" altLang="zh-CN" dirty="0" smtClean="0"/>
          </a:p>
          <a:p>
            <a:pPr marL="342900" indent="-342900">
              <a:buAutoNum type="arabicPeriod"/>
            </a:pPr>
            <a:r>
              <a:rPr lang="zh-CN" altLang="en-US" dirty="0" smtClean="0"/>
              <a:t>颗</a:t>
            </a:r>
            <a:r>
              <a:rPr lang="zh-CN" altLang="en-US" dirty="0"/>
              <a:t>粒在流场中受</a:t>
            </a:r>
            <a:r>
              <a:rPr lang="zh-CN" altLang="en-US" dirty="0" smtClean="0"/>
              <a:t>力情况的早期研究中，也要求流场是稳态（</a:t>
            </a:r>
            <a:r>
              <a:rPr lang="en-US" altLang="zh-CN" dirty="0" smtClean="0"/>
              <a:t>Basset(1888)</a:t>
            </a:r>
            <a:r>
              <a:rPr lang="zh-CN" altLang="en-US" dirty="0" smtClean="0"/>
              <a:t>，</a:t>
            </a:r>
            <a:r>
              <a:rPr lang="en-US" altLang="zh-CN" dirty="0" err="1" smtClean="0"/>
              <a:t>Boussinesq</a:t>
            </a:r>
            <a:r>
              <a:rPr lang="zh-CN" altLang="en-US" dirty="0" smtClean="0"/>
              <a:t>（</a:t>
            </a:r>
            <a:r>
              <a:rPr lang="en-US" altLang="zh-CN" dirty="0" smtClean="0"/>
              <a:t>1885</a:t>
            </a:r>
            <a:r>
              <a:rPr lang="zh-CN" altLang="en-US" dirty="0" smtClean="0"/>
              <a:t>）和</a:t>
            </a:r>
            <a:r>
              <a:rPr lang="en-US" altLang="zh-CN" dirty="0" err="1" smtClean="0"/>
              <a:t>Ossen</a:t>
            </a:r>
            <a:r>
              <a:rPr lang="en-US" altLang="zh-CN" dirty="0" smtClean="0"/>
              <a:t>(1927)</a:t>
            </a:r>
            <a:r>
              <a:rPr lang="zh-CN" altLang="en-US" dirty="0"/>
              <a:t>）</a:t>
            </a:r>
            <a:endParaRPr lang="en-US" dirty="0"/>
          </a:p>
        </p:txBody>
      </p:sp>
      <p:pic>
        <p:nvPicPr>
          <p:cNvPr id="4" name="Picture 3"/>
          <p:cNvPicPr>
            <a:picLocks noChangeAspect="1"/>
          </p:cNvPicPr>
          <p:nvPr/>
        </p:nvPicPr>
        <p:blipFill>
          <a:blip r:embed="rId2"/>
          <a:stretch>
            <a:fillRect/>
          </a:stretch>
        </p:blipFill>
        <p:spPr>
          <a:xfrm>
            <a:off x="1011703" y="3914462"/>
            <a:ext cx="9459933" cy="3075295"/>
          </a:xfrm>
          <a:prstGeom prst="rect">
            <a:avLst/>
          </a:prstGeom>
        </p:spPr>
      </p:pic>
      <p:pic>
        <p:nvPicPr>
          <p:cNvPr id="5" name="Picture 4"/>
          <p:cNvPicPr>
            <a:picLocks noChangeAspect="1"/>
          </p:cNvPicPr>
          <p:nvPr/>
        </p:nvPicPr>
        <p:blipFill>
          <a:blip r:embed="rId3"/>
          <a:stretch>
            <a:fillRect/>
          </a:stretch>
        </p:blipFill>
        <p:spPr>
          <a:xfrm>
            <a:off x="1491780" y="6410065"/>
            <a:ext cx="8202600" cy="800121"/>
          </a:xfrm>
          <a:prstGeom prst="rect">
            <a:avLst/>
          </a:prstGeom>
        </p:spPr>
      </p:pic>
    </p:spTree>
    <p:extLst>
      <p:ext uri="{BB962C8B-B14F-4D97-AF65-F5344CB8AC3E}">
        <p14:creationId xmlns:p14="http://schemas.microsoft.com/office/powerpoint/2010/main" val="17074053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6146163" cy="3920490"/>
          </a:xfrm>
          <a:prstGeom prst="rect">
            <a:avLst/>
          </a:prstGeom>
        </p:spPr>
      </p:pic>
      <p:grpSp>
        <p:nvGrpSpPr>
          <p:cNvPr id="5" name="Group 4"/>
          <p:cNvGrpSpPr/>
          <p:nvPr/>
        </p:nvGrpSpPr>
        <p:grpSpPr>
          <a:xfrm>
            <a:off x="6240781" y="41034"/>
            <a:ext cx="5951220" cy="3879456"/>
            <a:chOff x="489709" y="2930965"/>
            <a:chExt cx="11212580" cy="6074388"/>
          </a:xfrm>
        </p:grpSpPr>
        <p:pic>
          <p:nvPicPr>
            <p:cNvPr id="3" name="Picture 2"/>
            <p:cNvPicPr>
              <a:picLocks noChangeAspect="1"/>
            </p:cNvPicPr>
            <p:nvPr/>
          </p:nvPicPr>
          <p:blipFill>
            <a:blip r:embed="rId3"/>
            <a:stretch>
              <a:fillRect/>
            </a:stretch>
          </p:blipFill>
          <p:spPr>
            <a:xfrm>
              <a:off x="489710" y="2930965"/>
              <a:ext cx="11212579" cy="996069"/>
            </a:xfrm>
            <a:prstGeom prst="rect">
              <a:avLst/>
            </a:prstGeom>
          </p:spPr>
        </p:pic>
        <p:pic>
          <p:nvPicPr>
            <p:cNvPr id="4" name="Picture 3"/>
            <p:cNvPicPr>
              <a:picLocks noChangeAspect="1"/>
            </p:cNvPicPr>
            <p:nvPr/>
          </p:nvPicPr>
          <p:blipFill>
            <a:blip r:embed="rId4"/>
            <a:stretch>
              <a:fillRect/>
            </a:stretch>
          </p:blipFill>
          <p:spPr>
            <a:xfrm>
              <a:off x="489709" y="3927034"/>
              <a:ext cx="11212579" cy="5078319"/>
            </a:xfrm>
            <a:prstGeom prst="rect">
              <a:avLst/>
            </a:prstGeom>
          </p:spPr>
        </p:pic>
      </p:grpSp>
      <p:sp>
        <p:nvSpPr>
          <p:cNvPr id="6" name="TextBox 5"/>
          <p:cNvSpPr txBox="1"/>
          <p:nvPr/>
        </p:nvSpPr>
        <p:spPr>
          <a:xfrm>
            <a:off x="285750" y="4091940"/>
            <a:ext cx="11761470" cy="369332"/>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线动量守恒：</a:t>
            </a:r>
            <a:r>
              <a:rPr lang="en-US" altLang="zh-CN" dirty="0" smtClean="0"/>
              <a:t>normal</a:t>
            </a:r>
            <a:r>
              <a:rPr lang="zh-CN" altLang="en-US" dirty="0" smtClean="0"/>
              <a:t>方向和</a:t>
            </a:r>
            <a:r>
              <a:rPr lang="en-US" altLang="zh-CN" dirty="0" smtClean="0"/>
              <a:t>tangential </a:t>
            </a:r>
            <a:r>
              <a:rPr lang="zh-CN" altLang="en-US" dirty="0" smtClean="0"/>
              <a:t>方向速度，角度。左为</a:t>
            </a:r>
            <a:r>
              <a:rPr lang="en-US" altLang="zh-CN" dirty="0" smtClean="0"/>
              <a:t>A. M. </a:t>
            </a:r>
            <a:r>
              <a:rPr lang="en-US" altLang="zh-CN" dirty="0" err="1" smtClean="0"/>
              <a:t>Ardekani</a:t>
            </a:r>
            <a:r>
              <a:rPr lang="en-US" altLang="zh-CN" dirty="0" smtClean="0"/>
              <a:t> et al., 2008; </a:t>
            </a:r>
            <a:r>
              <a:rPr lang="zh-CN" altLang="en-US" dirty="0" smtClean="0"/>
              <a:t>右图为</a:t>
            </a:r>
            <a:r>
              <a:rPr lang="en-US" altLang="zh-CN" dirty="0" err="1" smtClean="0"/>
              <a:t>Suckale</a:t>
            </a:r>
            <a:r>
              <a:rPr lang="en-US" altLang="zh-CN" dirty="0" smtClean="0"/>
              <a:t> et al.,2012</a:t>
            </a:r>
            <a:endParaRPr lang="en-US" dirty="0"/>
          </a:p>
        </p:txBody>
      </p:sp>
    </p:spTree>
    <p:extLst>
      <p:ext uri="{BB962C8B-B14F-4D97-AF65-F5344CB8AC3E}">
        <p14:creationId xmlns:p14="http://schemas.microsoft.com/office/powerpoint/2010/main" val="36692717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45820" y="445770"/>
            <a:ext cx="11052810" cy="3693319"/>
          </a:xfrm>
          <a:prstGeom prst="rect">
            <a:avLst/>
          </a:prstGeom>
          <a:noFill/>
        </p:spPr>
        <p:txBody>
          <a:bodyPr wrap="square" rtlCol="0">
            <a:spAutoFit/>
          </a:bodyPr>
          <a:lstStyle/>
          <a:p>
            <a:r>
              <a:rPr lang="zh-CN" altLang="en-US" dirty="0" smtClean="0"/>
              <a:t>关于颗粒转动：</a:t>
            </a:r>
            <a:endParaRPr lang="en-US" altLang="zh-CN" dirty="0" smtClean="0"/>
          </a:p>
          <a:p>
            <a:pPr marL="285750" indent="-285750">
              <a:buFont typeface="Wingdings" panose="05000000000000000000" pitchFamily="2" charset="2"/>
              <a:buChar char="§"/>
            </a:pPr>
            <a:r>
              <a:rPr lang="zh-CN" altLang="en-US" dirty="0"/>
              <a:t>有两</a:t>
            </a:r>
            <a:r>
              <a:rPr lang="zh-CN" altLang="en-US" dirty="0" smtClean="0"/>
              <a:t>种可以使颗粒发生转动的机制；</a:t>
            </a:r>
            <a:endParaRPr lang="en-US" altLang="zh-CN" dirty="0" smtClean="0"/>
          </a:p>
          <a:p>
            <a:pPr marL="285750" indent="-285750">
              <a:buFont typeface="Wingdings" panose="05000000000000000000" pitchFamily="2" charset="2"/>
              <a:buChar char="§"/>
            </a:pPr>
            <a:r>
              <a:rPr lang="zh-CN" altLang="en-US" dirty="0" smtClean="0"/>
              <a:t>第一种是颗粒间的斜碰（画图），两个颗粒线动量的一小部分转化为两个颗粒的角动量。注意，弹力始终垂直于接触表面，故两球接触时，相互作用力一部分指向球心；另一部分力为摩擦力，垂直于半径。正是摩擦力的冲量使得球体发生旋转。</a:t>
            </a:r>
            <a:endParaRPr lang="en-US" altLang="zh-CN" dirty="0" smtClean="0"/>
          </a:p>
          <a:p>
            <a:pPr marL="285750" indent="-285750">
              <a:buFont typeface="Wingdings" panose="05000000000000000000" pitchFamily="2" charset="2"/>
              <a:buChar char="§"/>
            </a:pPr>
            <a:r>
              <a:rPr lang="zh-CN" altLang="en-US" dirty="0"/>
              <a:t>第二</a:t>
            </a:r>
            <a:r>
              <a:rPr lang="zh-CN" altLang="en-US" dirty="0" smtClean="0"/>
              <a:t>种是颗粒周围的流体环境存在流场差异，例如左侧流速慢于右侧流速，则颗粒会逐渐产生逆时针的旋转。显然，一小部分液相动量通过固液接触面的黏滞力转化为了颗粒的角动量；</a:t>
            </a:r>
            <a:endParaRPr lang="en-US" altLang="zh-CN" dirty="0" smtClean="0"/>
          </a:p>
          <a:p>
            <a:pPr marL="285750" indent="-285750">
              <a:buFont typeface="Wingdings" panose="05000000000000000000" pitchFamily="2" charset="2"/>
              <a:buChar char="§"/>
            </a:pPr>
            <a:r>
              <a:rPr lang="zh-CN" altLang="en-US" dirty="0"/>
              <a:t>这两</a:t>
            </a:r>
            <a:r>
              <a:rPr lang="zh-CN" altLang="en-US" dirty="0" smtClean="0"/>
              <a:t>种机制可以单独起作用，也可以同时起作用，且一般情况下是共同作用。在液相粘度不大，固液相密度差异明显的情况下，颗粒间的碰撞作用可能要明显于固液相间的相互作用，</a:t>
            </a:r>
            <a:r>
              <a:rPr lang="zh-CN" altLang="en-US" dirty="0"/>
              <a:t> </a:t>
            </a:r>
            <a:r>
              <a:rPr lang="zh-CN" altLang="en-US" dirty="0" smtClean="0"/>
              <a:t>例如流化床；而液相粘度较大，固液相密度差异不十分明显的情况下，颗粒间的碰撞作用逐渐减小，主要是固液相间的作用，如岩浆。因此，在岩浆中，一般不会存在激烈的颗粒碰撞。另外，由于真实岩浆中颗粒的形态大都偏离球形，且表面粗糙度也很大，故可以预期矿物颗粒的旋转将会很弱，保有的动量很少，不会影响整个体系的运动状态。</a:t>
            </a:r>
            <a:r>
              <a:rPr lang="zh-CN" altLang="en-US" b="1" dirty="0" smtClean="0">
                <a:solidFill>
                  <a:srgbClr val="FF0000"/>
                </a:solidFill>
              </a:rPr>
              <a:t>因此，我们由此假设颗粒不存在转动（忽略切向摩擦力），仅考虑线动量守恒。</a:t>
            </a:r>
            <a:endParaRPr lang="en-US" b="1" dirty="0">
              <a:solidFill>
                <a:srgbClr val="FF0000"/>
              </a:solidFill>
            </a:endParaRPr>
          </a:p>
        </p:txBody>
      </p:sp>
      <p:pic>
        <p:nvPicPr>
          <p:cNvPr id="3" name="Picture 2"/>
          <p:cNvPicPr>
            <a:picLocks noChangeAspect="1"/>
          </p:cNvPicPr>
          <p:nvPr/>
        </p:nvPicPr>
        <p:blipFill>
          <a:blip r:embed="rId2"/>
          <a:stretch>
            <a:fillRect/>
          </a:stretch>
        </p:blipFill>
        <p:spPr>
          <a:xfrm>
            <a:off x="9164661" y="3800286"/>
            <a:ext cx="3027339" cy="3057714"/>
          </a:xfrm>
          <a:prstGeom prst="rect">
            <a:avLst/>
          </a:prstGeom>
        </p:spPr>
      </p:pic>
      <p:pic>
        <p:nvPicPr>
          <p:cNvPr id="4" name="Picture 3"/>
          <p:cNvPicPr>
            <a:picLocks noChangeAspect="1"/>
          </p:cNvPicPr>
          <p:nvPr/>
        </p:nvPicPr>
        <p:blipFill>
          <a:blip r:embed="rId3"/>
          <a:stretch>
            <a:fillRect/>
          </a:stretch>
        </p:blipFill>
        <p:spPr>
          <a:xfrm>
            <a:off x="849822" y="4274820"/>
            <a:ext cx="8191411" cy="2042227"/>
          </a:xfrm>
          <a:prstGeom prst="rect">
            <a:avLst/>
          </a:prstGeom>
        </p:spPr>
      </p:pic>
    </p:spTree>
    <p:extLst>
      <p:ext uri="{BB962C8B-B14F-4D97-AF65-F5344CB8AC3E}">
        <p14:creationId xmlns:p14="http://schemas.microsoft.com/office/powerpoint/2010/main" val="2410374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662940" y="342900"/>
                <a:ext cx="10904220" cy="6463308"/>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如何求颗粒碰撞后的速度？</a:t>
                </a:r>
                <a:endParaRPr lang="en-US" altLang="zh-CN" dirty="0" smtClean="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smtClean="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smtClean="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smtClean="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smtClean="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smtClean="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smtClean="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err="1" smtClean="0"/>
                  <a:t>Ardekani</a:t>
                </a:r>
                <a:r>
                  <a:rPr lang="en-US" dirty="0" smtClean="0"/>
                  <a:t> et al., 2008</a:t>
                </a:r>
                <a:r>
                  <a:rPr lang="zh-CN" altLang="en-US" dirty="0" smtClean="0"/>
                  <a:t>和</a:t>
                </a:r>
                <a:r>
                  <a:rPr lang="en-US" altLang="zh-CN" dirty="0" err="1" smtClean="0"/>
                  <a:t>Suckale</a:t>
                </a:r>
                <a:r>
                  <a:rPr lang="en-US" altLang="zh-CN" dirty="0" smtClean="0"/>
                  <a:t> et al., 2012</a:t>
                </a:r>
                <a:r>
                  <a:rPr lang="zh-CN" altLang="en-US" dirty="0" smtClean="0"/>
                  <a:t>均使用了分布式拉格朗日乘子法（</a:t>
                </a:r>
                <a:r>
                  <a:rPr lang="en-US" altLang="zh-CN" dirty="0" smtClean="0"/>
                  <a:t>DLM</a:t>
                </a:r>
                <a:r>
                  <a:rPr lang="zh-CN" altLang="en-US" dirty="0" smtClean="0"/>
                  <a:t>），主要的特征是将颗粒占据的求解域先用流体占据，再将该区域的流场映射到颗粒上，这就是为什么式（</a:t>
                </a:r>
                <a:r>
                  <a:rPr lang="en-US" altLang="zh-CN" dirty="0" smtClean="0"/>
                  <a:t>4.7</a:t>
                </a:r>
                <a:r>
                  <a:rPr lang="zh-CN" altLang="en-US" dirty="0" smtClean="0"/>
                  <a:t>）的右边是积分。式（</a:t>
                </a:r>
                <a:r>
                  <a:rPr lang="en-US" altLang="zh-CN" dirty="0" smtClean="0"/>
                  <a:t>4.7</a:t>
                </a:r>
                <a:r>
                  <a:rPr lang="zh-CN" altLang="en-US" dirty="0" smtClean="0"/>
                  <a:t>）的右边积分区域为</a:t>
                </a:r>
                <a:r>
                  <a:rPr lang="en-US" altLang="zh-CN" dirty="0" smtClean="0"/>
                  <a:t>P1,P2</a:t>
                </a:r>
                <a:r>
                  <a:rPr lang="zh-CN" altLang="en-US" dirty="0" smtClean="0"/>
                  <a:t>所在区域，</a:t>
                </a:r>
                <a:r>
                  <a:rPr lang="en-US" altLang="zh-CN" dirty="0" smtClean="0"/>
                  <a:t>un</a:t>
                </a:r>
                <a:r>
                  <a:rPr lang="zh-CN" altLang="en-US" dirty="0" smtClean="0"/>
                  <a:t>为液相在该区域内速度在质心连线方向的分量，是映射之前的速度。式（</a:t>
                </a:r>
                <a:r>
                  <a:rPr lang="en-US" altLang="zh-CN" dirty="0" smtClean="0"/>
                  <a:t>13</a:t>
                </a:r>
                <a:r>
                  <a:rPr lang="zh-CN" altLang="en-US" dirty="0" smtClean="0"/>
                  <a:t>）表达了相同的意思，而式（</a:t>
                </a:r>
                <a:r>
                  <a:rPr lang="en-US" altLang="zh-CN" dirty="0" smtClean="0"/>
                  <a:t>22</a:t>
                </a:r>
                <a:r>
                  <a:rPr lang="zh-CN" altLang="en-US" dirty="0" smtClean="0"/>
                  <a:t>）为对应的离散表达式。总的来讲，式（</a:t>
                </a:r>
                <a:r>
                  <a:rPr lang="en-US" altLang="zh-CN" dirty="0" smtClean="0"/>
                  <a:t>4.7</a:t>
                </a:r>
                <a:r>
                  <a:rPr lang="zh-CN" altLang="en-US" dirty="0" smtClean="0"/>
                  <a:t>）左边为新时刻撞击系统的总动量，右边为撞击系统旧时刻的总动量（以旧时刻的液相流场来表示），即动量守恒。在不使用</a:t>
                </a:r>
                <a:r>
                  <a:rPr lang="en-US" altLang="zh-CN" dirty="0" smtClean="0"/>
                  <a:t>DLM</a:t>
                </a:r>
                <a:r>
                  <a:rPr lang="zh-CN" altLang="en-US" dirty="0" smtClean="0"/>
                  <a:t>的情况下，动量守恒依旧有效，故有：</a:t>
                </a:r>
                <a:endParaRPr lang="en-US" altLang="zh-CN" dirty="0" smtClean="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𝑃</m:t>
                          </m:r>
                          <m:r>
                            <a:rPr lang="en-US" b="0" i="1" smtClean="0">
                              <a:latin typeface="Cambria Math" panose="02040503050406030204" pitchFamily="18" charset="0"/>
                            </a:rPr>
                            <m:t>1</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𝑈</m:t>
                          </m:r>
                        </m:e>
                        <m:sub>
                          <m:r>
                            <a:rPr lang="en-US" b="0" i="1" smtClean="0">
                              <a:latin typeface="Cambria Math" panose="02040503050406030204" pitchFamily="18" charset="0"/>
                            </a:rPr>
                            <m:t>𝑛𝑃</m:t>
                          </m:r>
                          <m:r>
                            <a:rPr lang="en-US" b="0" i="1" smtClean="0">
                              <a:latin typeface="Cambria Math" panose="02040503050406030204" pitchFamily="18" charset="0"/>
                            </a:rPr>
                            <m:t>1</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𝑃</m:t>
                          </m:r>
                          <m:r>
                            <a:rPr lang="en-US" b="0" i="1" smtClean="0">
                              <a:latin typeface="Cambria Math" panose="02040503050406030204" pitchFamily="18" charset="0"/>
                            </a:rPr>
                            <m:t>2</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𝑈</m:t>
                          </m:r>
                        </m:e>
                        <m:sub>
                          <m:r>
                            <a:rPr lang="en-US" b="0" i="1" smtClean="0">
                              <a:latin typeface="Cambria Math" panose="02040503050406030204" pitchFamily="18" charset="0"/>
                            </a:rPr>
                            <m:t>𝑛𝑃</m:t>
                          </m:r>
                          <m:r>
                            <a:rPr lang="en-US" b="0" i="1" smtClean="0">
                              <a:latin typeface="Cambria Math" panose="02040503050406030204" pitchFamily="18" charset="0"/>
                            </a:rPr>
                            <m:t>2</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𝑃</m:t>
                          </m:r>
                          <m:r>
                            <a:rPr lang="en-US" b="0" i="1" smtClean="0">
                              <a:latin typeface="Cambria Math" panose="02040503050406030204" pitchFamily="18" charset="0"/>
                            </a:rPr>
                            <m:t>1</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𝑈</m:t>
                          </m:r>
                        </m:e>
                        <m:sub>
                          <m:r>
                            <a:rPr lang="en-US" b="0" i="1" smtClean="0">
                              <a:latin typeface="Cambria Math" panose="02040503050406030204" pitchFamily="18" charset="0"/>
                            </a:rPr>
                            <m:t>𝑛𝑃</m:t>
                          </m:r>
                          <m:r>
                            <a:rPr lang="en-US" b="0" i="1" smtClean="0">
                              <a:latin typeface="Cambria Math" panose="02040503050406030204" pitchFamily="18" charset="0"/>
                            </a:rPr>
                            <m:t>1</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𝑃</m:t>
                          </m:r>
                          <m:r>
                            <a:rPr lang="en-US" b="0" i="1" smtClean="0">
                              <a:latin typeface="Cambria Math" panose="02040503050406030204" pitchFamily="18" charset="0"/>
                            </a:rPr>
                            <m:t>2</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𝑈</m:t>
                          </m:r>
                        </m:e>
                        <m:sub>
                          <m:r>
                            <a:rPr lang="en-US" b="0" i="1" smtClean="0">
                              <a:latin typeface="Cambria Math" panose="02040503050406030204" pitchFamily="18" charset="0"/>
                            </a:rPr>
                            <m:t>𝑛𝑃</m:t>
                          </m:r>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dirty="0" smtClean="0"/>
              </a:p>
              <a:p>
                <a:endParaRPr lang="en-US" dirty="0" smtClean="0"/>
              </a:p>
              <a:p>
                <a:r>
                  <a:rPr lang="zh-CN" altLang="en-US" dirty="0"/>
                  <a:t>因</a:t>
                </a:r>
                <a:r>
                  <a:rPr lang="zh-CN" altLang="en-US" dirty="0" smtClean="0"/>
                  <a:t>为不使用</a:t>
                </a:r>
                <a:r>
                  <a:rPr lang="en-US" altLang="zh-CN" dirty="0" smtClean="0"/>
                  <a:t>DLM</a:t>
                </a:r>
                <a:r>
                  <a:rPr lang="zh-CN" altLang="en-US" dirty="0" smtClean="0"/>
                  <a:t>，因此旧时刻撞击系统的总动量直接按照颗粒保有的动量来计算。</a:t>
                </a:r>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662940" y="342900"/>
                <a:ext cx="10904220" cy="6463308"/>
              </a:xfrm>
              <a:prstGeom prst="rect">
                <a:avLst/>
              </a:prstGeom>
              <a:blipFill>
                <a:blip r:embed="rId2"/>
                <a:stretch>
                  <a:fillRect l="-503" t="-471" r="-447" b="-471"/>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1041638" y="725086"/>
            <a:ext cx="9514363" cy="1208346"/>
          </a:xfrm>
          <a:prstGeom prst="rect">
            <a:avLst/>
          </a:prstGeom>
        </p:spPr>
      </p:pic>
      <p:pic>
        <p:nvPicPr>
          <p:cNvPr id="4" name="Picture 3"/>
          <p:cNvPicPr>
            <a:picLocks noChangeAspect="1"/>
          </p:cNvPicPr>
          <p:nvPr/>
        </p:nvPicPr>
        <p:blipFill>
          <a:blip r:embed="rId4"/>
          <a:stretch>
            <a:fillRect/>
          </a:stretch>
        </p:blipFill>
        <p:spPr>
          <a:xfrm>
            <a:off x="1041637" y="2031259"/>
            <a:ext cx="4874821" cy="1854941"/>
          </a:xfrm>
          <a:prstGeom prst="rect">
            <a:avLst/>
          </a:prstGeom>
        </p:spPr>
      </p:pic>
      <p:pic>
        <p:nvPicPr>
          <p:cNvPr id="6" name="Picture 5"/>
          <p:cNvPicPr>
            <a:picLocks noChangeAspect="1"/>
          </p:cNvPicPr>
          <p:nvPr/>
        </p:nvPicPr>
        <p:blipFill>
          <a:blip r:embed="rId5"/>
          <a:stretch>
            <a:fillRect/>
          </a:stretch>
        </p:blipFill>
        <p:spPr>
          <a:xfrm>
            <a:off x="6115050" y="2031258"/>
            <a:ext cx="4708696" cy="1854941"/>
          </a:xfrm>
          <a:prstGeom prst="rect">
            <a:avLst/>
          </a:prstGeom>
        </p:spPr>
      </p:pic>
    </p:spTree>
    <p:extLst>
      <p:ext uri="{BB962C8B-B14F-4D97-AF65-F5344CB8AC3E}">
        <p14:creationId xmlns:p14="http://schemas.microsoft.com/office/powerpoint/2010/main" val="1670481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605790" y="354330"/>
                <a:ext cx="11189970" cy="6521016"/>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根据动量守恒及</a:t>
                </a:r>
                <a:r>
                  <a:rPr lang="en-US" altLang="zh-CN" dirty="0" smtClean="0"/>
                  <a:t>coefficient of restitution(COR)</a:t>
                </a:r>
                <a:r>
                  <a:rPr lang="zh-CN" altLang="en-US" dirty="0" smtClean="0"/>
                  <a:t>的定义</a:t>
                </a:r>
                <a:r>
                  <a:rPr lang="en-US" altLang="zh-CN" dirty="0" smtClean="0"/>
                  <a:t>:</a:t>
                </a:r>
              </a:p>
              <a:p>
                <a:pPr marL="285750" indent="-285750">
                  <a:buFont typeface="Wingdings" panose="05000000000000000000" pitchFamily="2" charset="2"/>
                  <a:buChar char="§"/>
                </a:pPr>
                <a:endParaRPr lang="en-US" altLang="zh-CN" dirty="0" smtClean="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𝑃</m:t>
                          </m:r>
                          <m:r>
                            <a:rPr lang="en-US" i="1">
                              <a:latin typeface="Cambria Math" panose="02040503050406030204" pitchFamily="18" charset="0"/>
                            </a:rPr>
                            <m:t>1</m:t>
                          </m:r>
                        </m:sub>
                      </m:sSub>
                      <m:sSubSup>
                        <m:sSubSupPr>
                          <m:ctrlPr>
                            <a:rPr lang="en-US" i="1">
                              <a:latin typeface="Cambria Math" panose="02040503050406030204" pitchFamily="18" charset="0"/>
                            </a:rPr>
                          </m:ctrlPr>
                        </m:sSubSupPr>
                        <m:e>
                          <m:r>
                            <a:rPr lang="en-US" i="1">
                              <a:latin typeface="Cambria Math" panose="02040503050406030204" pitchFamily="18" charset="0"/>
                            </a:rPr>
                            <m:t>𝑈</m:t>
                          </m:r>
                        </m:e>
                        <m:sub>
                          <m:r>
                            <a:rPr lang="en-US" i="1">
                              <a:latin typeface="Cambria Math" panose="02040503050406030204" pitchFamily="18" charset="0"/>
                            </a:rPr>
                            <m:t>𝑛𝑃</m:t>
                          </m:r>
                          <m:r>
                            <a:rPr lang="en-US" i="1">
                              <a:latin typeface="Cambria Math" panose="02040503050406030204" pitchFamily="18" charset="0"/>
                            </a:rPr>
                            <m:t>1</m:t>
                          </m:r>
                        </m:sub>
                        <m:sup>
                          <m:r>
                            <a:rPr lang="en-US" i="1">
                              <a:latin typeface="Cambria Math" panose="02040503050406030204" pitchFamily="18" charset="0"/>
                            </a:rPr>
                            <m:t>+</m:t>
                          </m:r>
                        </m:sup>
                      </m:sSub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𝑃</m:t>
                          </m:r>
                          <m:r>
                            <a:rPr lang="en-US" i="1">
                              <a:latin typeface="Cambria Math" panose="02040503050406030204" pitchFamily="18" charset="0"/>
                            </a:rPr>
                            <m:t>2</m:t>
                          </m:r>
                        </m:sub>
                      </m:sSub>
                      <m:sSubSup>
                        <m:sSubSupPr>
                          <m:ctrlPr>
                            <a:rPr lang="en-US" i="1">
                              <a:latin typeface="Cambria Math" panose="02040503050406030204" pitchFamily="18" charset="0"/>
                            </a:rPr>
                          </m:ctrlPr>
                        </m:sSubSupPr>
                        <m:e>
                          <m:r>
                            <a:rPr lang="en-US" i="1">
                              <a:latin typeface="Cambria Math" panose="02040503050406030204" pitchFamily="18" charset="0"/>
                            </a:rPr>
                            <m:t>𝑈</m:t>
                          </m:r>
                        </m:e>
                        <m:sub>
                          <m:r>
                            <a:rPr lang="en-US" i="1">
                              <a:latin typeface="Cambria Math" panose="02040503050406030204" pitchFamily="18" charset="0"/>
                            </a:rPr>
                            <m:t>𝑛𝑃</m:t>
                          </m:r>
                          <m:r>
                            <a:rPr lang="en-US" i="1">
                              <a:latin typeface="Cambria Math" panose="02040503050406030204" pitchFamily="18" charset="0"/>
                            </a:rPr>
                            <m:t>2</m:t>
                          </m:r>
                        </m:sub>
                        <m:sup>
                          <m:r>
                            <a:rPr lang="en-US" i="1">
                              <a:latin typeface="Cambria Math" panose="02040503050406030204" pitchFamily="18" charset="0"/>
                            </a:rPr>
                            <m:t>+</m:t>
                          </m:r>
                        </m:sup>
                      </m:sSub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𝑃</m:t>
                          </m:r>
                          <m:r>
                            <a:rPr lang="en-US" i="1">
                              <a:latin typeface="Cambria Math" panose="02040503050406030204" pitchFamily="18" charset="0"/>
                            </a:rPr>
                            <m:t>1</m:t>
                          </m:r>
                        </m:sub>
                      </m:sSub>
                      <m:sSubSup>
                        <m:sSubSupPr>
                          <m:ctrlPr>
                            <a:rPr lang="en-US" i="1">
                              <a:latin typeface="Cambria Math" panose="02040503050406030204" pitchFamily="18" charset="0"/>
                            </a:rPr>
                          </m:ctrlPr>
                        </m:sSubSupPr>
                        <m:e>
                          <m:r>
                            <a:rPr lang="en-US" i="1">
                              <a:latin typeface="Cambria Math" panose="02040503050406030204" pitchFamily="18" charset="0"/>
                            </a:rPr>
                            <m:t>𝑈</m:t>
                          </m:r>
                        </m:e>
                        <m:sub>
                          <m:r>
                            <a:rPr lang="en-US" i="1">
                              <a:latin typeface="Cambria Math" panose="02040503050406030204" pitchFamily="18" charset="0"/>
                            </a:rPr>
                            <m:t>𝑛𝑃</m:t>
                          </m:r>
                          <m:r>
                            <a:rPr lang="en-US" i="1">
                              <a:latin typeface="Cambria Math" panose="02040503050406030204" pitchFamily="18" charset="0"/>
                            </a:rPr>
                            <m:t>1</m:t>
                          </m:r>
                        </m:sub>
                        <m:sup>
                          <m:r>
                            <a:rPr lang="en-US" i="1">
                              <a:latin typeface="Cambria Math" panose="02040503050406030204" pitchFamily="18" charset="0"/>
                            </a:rPr>
                            <m:t>−</m:t>
                          </m:r>
                        </m:sup>
                      </m:sSub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𝑃</m:t>
                          </m:r>
                          <m:r>
                            <a:rPr lang="en-US" i="1">
                              <a:latin typeface="Cambria Math" panose="02040503050406030204" pitchFamily="18" charset="0"/>
                            </a:rPr>
                            <m:t>2</m:t>
                          </m:r>
                        </m:sub>
                      </m:sSub>
                      <m:sSubSup>
                        <m:sSubSupPr>
                          <m:ctrlPr>
                            <a:rPr lang="en-US" i="1">
                              <a:latin typeface="Cambria Math" panose="02040503050406030204" pitchFamily="18" charset="0"/>
                            </a:rPr>
                          </m:ctrlPr>
                        </m:sSubSupPr>
                        <m:e>
                          <m:r>
                            <a:rPr lang="en-US" i="1">
                              <a:latin typeface="Cambria Math" panose="02040503050406030204" pitchFamily="18" charset="0"/>
                            </a:rPr>
                            <m:t>𝑈</m:t>
                          </m:r>
                        </m:e>
                        <m:sub>
                          <m:r>
                            <a:rPr lang="en-US" i="1">
                              <a:latin typeface="Cambria Math" panose="02040503050406030204" pitchFamily="18" charset="0"/>
                            </a:rPr>
                            <m:t>𝑛𝑃</m:t>
                          </m:r>
                          <m:r>
                            <a:rPr lang="en-US" i="1">
                              <a:latin typeface="Cambria Math" panose="02040503050406030204" pitchFamily="18" charset="0"/>
                            </a:rPr>
                            <m:t>2</m:t>
                          </m:r>
                        </m:sub>
                        <m:sup>
                          <m:r>
                            <a:rPr lang="en-US" i="1">
                              <a:latin typeface="Cambria Math" panose="02040503050406030204" pitchFamily="18" charset="0"/>
                            </a:rPr>
                            <m:t>−</m:t>
                          </m:r>
                        </m:sup>
                      </m:sSubSup>
                    </m:oMath>
                  </m:oMathPara>
                </a14:m>
                <a:endParaRPr lang="en-US" altLang="zh-CN" dirty="0" smtClean="0"/>
              </a:p>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𝑈</m:t>
                          </m:r>
                        </m:e>
                        <m:sub>
                          <m:r>
                            <a:rPr lang="en-US" b="0" i="1" smtClean="0">
                              <a:latin typeface="Cambria Math" panose="02040503050406030204" pitchFamily="18" charset="0"/>
                            </a:rPr>
                            <m:t>𝑛𝑃</m:t>
                          </m:r>
                          <m:r>
                            <a:rPr lang="en-US" b="0" i="1" smtClean="0">
                              <a:latin typeface="Cambria Math" panose="02040503050406030204" pitchFamily="18" charset="0"/>
                            </a:rPr>
                            <m:t>1</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𝑈</m:t>
                          </m:r>
                        </m:e>
                        <m:sub>
                          <m:r>
                            <a:rPr lang="en-US" b="0" i="1" smtClean="0">
                              <a:latin typeface="Cambria Math" panose="02040503050406030204" pitchFamily="18" charset="0"/>
                            </a:rPr>
                            <m:t>𝑛𝑃</m:t>
                          </m:r>
                          <m:r>
                            <a:rPr lang="en-US" b="0" i="1" smtClean="0">
                              <a:latin typeface="Cambria Math" panose="02040503050406030204" pitchFamily="18" charset="0"/>
                            </a:rPr>
                            <m:t>2</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𝑒</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𝑈</m:t>
                          </m:r>
                        </m:e>
                        <m:sub>
                          <m:r>
                            <a:rPr lang="en-US" b="0" i="1" smtClean="0">
                              <a:latin typeface="Cambria Math" panose="02040503050406030204" pitchFamily="18" charset="0"/>
                            </a:rPr>
                            <m:t>𝑛𝑃</m:t>
                          </m:r>
                          <m:r>
                            <a:rPr lang="en-US" b="0" i="1" smtClean="0">
                              <a:latin typeface="Cambria Math" panose="02040503050406030204" pitchFamily="18" charset="0"/>
                            </a:rPr>
                            <m:t>1</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𝑈</m:t>
                          </m:r>
                        </m:e>
                        <m:sub>
                          <m:r>
                            <a:rPr lang="en-US" b="0" i="1" smtClean="0">
                              <a:latin typeface="Cambria Math" panose="02040503050406030204" pitchFamily="18" charset="0"/>
                            </a:rPr>
                            <m:t>𝑛𝑃</m:t>
                          </m:r>
                          <m:r>
                            <a:rPr lang="en-US" b="0" i="1" smtClean="0">
                              <a:latin typeface="Cambria Math" panose="02040503050406030204" pitchFamily="18" charset="0"/>
                            </a:rPr>
                            <m:t>2</m:t>
                          </m:r>
                        </m:sub>
                        <m:sup>
                          <m:r>
                            <a:rPr lang="en-US" b="0" i="1" smtClean="0">
                              <a:latin typeface="Cambria Math" panose="02040503050406030204" pitchFamily="18" charset="0"/>
                            </a:rPr>
                            <m:t>−</m:t>
                          </m:r>
                        </m:sup>
                      </m:sSubSup>
                      <m:r>
                        <a:rPr lang="en-US" b="0" i="1" smtClean="0">
                          <a:latin typeface="Cambria Math" panose="02040503050406030204" pitchFamily="18" charset="0"/>
                        </a:rPr>
                        <m:t>)</m:t>
                      </m:r>
                    </m:oMath>
                  </m:oMathPara>
                </a14:m>
                <a:endParaRPr lang="en-US" dirty="0" smtClean="0"/>
              </a:p>
              <a:p>
                <a:endParaRPr lang="en-US" dirty="0" smtClean="0"/>
              </a:p>
              <a:p>
                <a:r>
                  <a:rPr lang="zh-CN" altLang="en-US" dirty="0" smtClean="0"/>
                  <a:t>可得新时刻两颗粒质心连线的速度：</a:t>
                </a:r>
                <a:endParaRPr lang="en-US" dirty="0" smtClean="0"/>
              </a:p>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𝑈</m:t>
                          </m:r>
                        </m:e>
                        <m:sub>
                          <m:r>
                            <a:rPr lang="en-US" b="0" i="1" smtClean="0">
                              <a:latin typeface="Cambria Math" panose="02040503050406030204" pitchFamily="18" charset="0"/>
                            </a:rPr>
                            <m:t>𝑛𝑃</m:t>
                          </m:r>
                          <m:r>
                            <a:rPr lang="en-US" b="0" i="1" smtClean="0">
                              <a:latin typeface="Cambria Math" panose="02040503050406030204" pitchFamily="18" charset="0"/>
                            </a:rPr>
                            <m:t>2</m:t>
                          </m:r>
                        </m:sub>
                        <m:sup>
                          <m:r>
                            <a:rPr lang="en-US" b="0" i="1" smtClean="0">
                              <a:latin typeface="Cambria Math" panose="02040503050406030204" pitchFamily="18" charset="0"/>
                            </a:rPr>
                            <m:t>+</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𝑃</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𝑒</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𝑈</m:t>
                                  </m:r>
                                </m:e>
                                <m:sub>
                                  <m:r>
                                    <a:rPr lang="en-US" b="0" i="1" smtClean="0">
                                      <a:latin typeface="Cambria Math" panose="02040503050406030204" pitchFamily="18" charset="0"/>
                                    </a:rPr>
                                    <m:t>𝑛𝑃</m:t>
                                  </m:r>
                                  <m:r>
                                    <a:rPr lang="en-US" b="0" i="1" smtClean="0">
                                      <a:latin typeface="Cambria Math" panose="02040503050406030204" pitchFamily="18" charset="0"/>
                                    </a:rPr>
                                    <m:t>1</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𝑈</m:t>
                                  </m:r>
                                </m:e>
                                <m:sub>
                                  <m:r>
                                    <a:rPr lang="en-US" b="0" i="1" smtClean="0">
                                      <a:latin typeface="Cambria Math" panose="02040503050406030204" pitchFamily="18" charset="0"/>
                                    </a:rPr>
                                    <m:t>𝑛𝑃</m:t>
                                  </m:r>
                                  <m:r>
                                    <a:rPr lang="en-US" b="0" i="1" smtClean="0">
                                      <a:latin typeface="Cambria Math" panose="02040503050406030204" pitchFamily="18" charset="0"/>
                                    </a:rPr>
                                    <m:t>2</m:t>
                                  </m:r>
                                </m:sub>
                                <m:sup>
                                  <m:r>
                                    <a:rPr lang="en-US" b="0" i="1" smtClean="0">
                                      <a:latin typeface="Cambria Math" panose="02040503050406030204" pitchFamily="18" charset="0"/>
                                    </a:rPr>
                                    <m:t>−</m:t>
                                  </m:r>
                                </m:sup>
                              </m:sSubSup>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𝑃</m:t>
                              </m:r>
                              <m:r>
                                <a:rPr lang="en-US" b="0" i="1" smtClean="0">
                                  <a:latin typeface="Cambria Math" panose="02040503050406030204" pitchFamily="18" charset="0"/>
                                </a:rPr>
                                <m:t>1</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𝑈</m:t>
                              </m:r>
                            </m:e>
                            <m:sub>
                              <m:r>
                                <a:rPr lang="en-US" b="0" i="1" smtClean="0">
                                  <a:latin typeface="Cambria Math" panose="02040503050406030204" pitchFamily="18" charset="0"/>
                                </a:rPr>
                                <m:t>𝑛𝑃</m:t>
                              </m:r>
                              <m:r>
                                <a:rPr lang="en-US" b="0" i="1" smtClean="0">
                                  <a:latin typeface="Cambria Math" panose="02040503050406030204" pitchFamily="18" charset="0"/>
                                </a:rPr>
                                <m:t>1</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𝑃</m:t>
                              </m:r>
                              <m:r>
                                <a:rPr lang="en-US" b="0" i="1" smtClean="0">
                                  <a:latin typeface="Cambria Math" panose="02040503050406030204" pitchFamily="18" charset="0"/>
                                </a:rPr>
                                <m:t>2</m:t>
                              </m:r>
                            </m:sub>
                          </m:sSub>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𝑈</m:t>
                              </m:r>
                            </m:e>
                            <m:sub>
                              <m:r>
                                <a:rPr lang="en-US" b="0" i="1" smtClean="0">
                                  <a:latin typeface="Cambria Math" panose="02040503050406030204" pitchFamily="18" charset="0"/>
                                </a:rPr>
                                <m:t>𝑛𝑃</m:t>
                              </m:r>
                              <m:r>
                                <a:rPr lang="en-US" b="0" i="1" smtClean="0">
                                  <a:latin typeface="Cambria Math" panose="02040503050406030204" pitchFamily="18" charset="0"/>
                                </a:rPr>
                                <m:t>2</m:t>
                              </m:r>
                            </m:sub>
                            <m:sup>
                              <m:r>
                                <a:rPr lang="en-US" b="0" i="1" smtClean="0">
                                  <a:latin typeface="Cambria Math" panose="02040503050406030204" pitchFamily="18" charset="0"/>
                                </a:rPr>
                                <m:t>−</m:t>
                              </m:r>
                            </m:sup>
                          </m:sSubSup>
                        </m:num>
                        <m:den>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m:t>
                              </m:r>
                            </m:e>
                            <m:sub>
                              <m:r>
                                <a:rPr lang="en-US" b="0" i="1" smtClean="0">
                                  <a:latin typeface="Cambria Math" panose="02040503050406030204" pitchFamily="18" charset="0"/>
                                </a:rPr>
                                <m:t>𝑃</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𝑃</m:t>
                              </m:r>
                              <m:r>
                                <a:rPr lang="en-US" b="0" i="1" smtClean="0">
                                  <a:latin typeface="Cambria Math" panose="02040503050406030204" pitchFamily="18" charset="0"/>
                                </a:rPr>
                                <m:t>2</m:t>
                              </m:r>
                            </m:sub>
                          </m:sSub>
                        </m:den>
                      </m:f>
                    </m:oMath>
                  </m:oMathPara>
                </a14:m>
                <a:endParaRPr lang="en-US" b="0" dirty="0" smtClean="0"/>
              </a:p>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𝑈</m:t>
                          </m:r>
                        </m:e>
                        <m:sub>
                          <m:r>
                            <a:rPr lang="en-US" i="1">
                              <a:latin typeface="Cambria Math" panose="02040503050406030204" pitchFamily="18" charset="0"/>
                            </a:rPr>
                            <m:t>𝑛𝑃</m:t>
                          </m:r>
                          <m:r>
                            <a:rPr lang="en-US" b="0" i="1" smtClean="0">
                              <a:latin typeface="Cambria Math" panose="02040503050406030204" pitchFamily="18" charset="0"/>
                            </a:rPr>
                            <m:t>1</m:t>
                          </m:r>
                        </m:sub>
                        <m:sup>
                          <m:r>
                            <a:rPr lang="en-US" i="1">
                              <a:latin typeface="Cambria Math" panose="02040503050406030204" pitchFamily="18" charset="0"/>
                            </a:rPr>
                            <m:t>+</m:t>
                          </m:r>
                        </m:sup>
                      </m:sSubSup>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𝑀</m:t>
                              </m:r>
                            </m:e>
                            <m:sub>
                              <m:r>
                                <a:rPr lang="en-US" b="0" i="1" smtClean="0">
                                  <a:latin typeface="Cambria Math" panose="02040503050406030204" pitchFamily="18" charset="0"/>
                                </a:rPr>
                                <m:t>𝑃</m:t>
                              </m:r>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𝑒</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𝑈</m:t>
                                  </m:r>
                                </m:e>
                                <m:sub>
                                  <m:r>
                                    <a:rPr lang="en-US" i="1">
                                      <a:latin typeface="Cambria Math" panose="02040503050406030204" pitchFamily="18" charset="0"/>
                                    </a:rPr>
                                    <m:t>𝑛𝑃</m:t>
                                  </m:r>
                                  <m:r>
                                    <a:rPr lang="en-US" i="1">
                                      <a:latin typeface="Cambria Math" panose="02040503050406030204" pitchFamily="18" charset="0"/>
                                    </a:rPr>
                                    <m:t>1</m:t>
                                  </m:r>
                                </m:sub>
                                <m:sup>
                                  <m:r>
                                    <a:rPr lang="en-US" i="1">
                                      <a:latin typeface="Cambria Math" panose="02040503050406030204" pitchFamily="18" charset="0"/>
                                    </a:rPr>
                                    <m:t>−</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𝑈</m:t>
                                  </m:r>
                                </m:e>
                                <m:sub>
                                  <m:r>
                                    <a:rPr lang="en-US" i="1">
                                      <a:latin typeface="Cambria Math" panose="02040503050406030204" pitchFamily="18" charset="0"/>
                                    </a:rPr>
                                    <m:t>𝑛𝑃</m:t>
                                  </m:r>
                                  <m:r>
                                    <a:rPr lang="en-US" i="1">
                                      <a:latin typeface="Cambria Math" panose="02040503050406030204" pitchFamily="18" charset="0"/>
                                    </a:rPr>
                                    <m:t>2</m:t>
                                  </m:r>
                                </m:sub>
                                <m:sup>
                                  <m:r>
                                    <a:rPr lang="en-US" i="1">
                                      <a:latin typeface="Cambria Math" panose="02040503050406030204" pitchFamily="18" charset="0"/>
                                    </a:rPr>
                                    <m:t>−</m:t>
                                  </m:r>
                                </m:sup>
                              </m:sSubSup>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𝑃</m:t>
                              </m:r>
                              <m:r>
                                <a:rPr lang="en-US" i="1">
                                  <a:latin typeface="Cambria Math" panose="02040503050406030204" pitchFamily="18" charset="0"/>
                                </a:rPr>
                                <m:t>1</m:t>
                              </m:r>
                            </m:sub>
                          </m:sSub>
                          <m:sSubSup>
                            <m:sSubSupPr>
                              <m:ctrlPr>
                                <a:rPr lang="en-US" i="1">
                                  <a:latin typeface="Cambria Math" panose="02040503050406030204" pitchFamily="18" charset="0"/>
                                </a:rPr>
                              </m:ctrlPr>
                            </m:sSubSupPr>
                            <m:e>
                              <m:r>
                                <a:rPr lang="en-US" i="1">
                                  <a:latin typeface="Cambria Math" panose="02040503050406030204" pitchFamily="18" charset="0"/>
                                </a:rPr>
                                <m:t>𝑈</m:t>
                              </m:r>
                            </m:e>
                            <m:sub>
                              <m:r>
                                <a:rPr lang="en-US" i="1">
                                  <a:latin typeface="Cambria Math" panose="02040503050406030204" pitchFamily="18" charset="0"/>
                                </a:rPr>
                                <m:t>𝑛𝑃</m:t>
                              </m:r>
                              <m:r>
                                <a:rPr lang="en-US" i="1">
                                  <a:latin typeface="Cambria Math" panose="02040503050406030204" pitchFamily="18" charset="0"/>
                                </a:rPr>
                                <m:t>1</m:t>
                              </m:r>
                            </m:sub>
                            <m:sup>
                              <m:r>
                                <a:rPr lang="en-US" i="1">
                                  <a:latin typeface="Cambria Math" panose="02040503050406030204" pitchFamily="18" charset="0"/>
                                </a:rPr>
                                <m:t>−</m:t>
                              </m:r>
                            </m:sup>
                          </m:sSub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𝑃</m:t>
                              </m:r>
                              <m:r>
                                <a:rPr lang="en-US" i="1">
                                  <a:latin typeface="Cambria Math" panose="02040503050406030204" pitchFamily="18" charset="0"/>
                                </a:rPr>
                                <m:t>2</m:t>
                              </m:r>
                            </m:sub>
                          </m:sSub>
                          <m:sSubSup>
                            <m:sSubSupPr>
                              <m:ctrlPr>
                                <a:rPr lang="en-US" i="1">
                                  <a:latin typeface="Cambria Math" panose="02040503050406030204" pitchFamily="18" charset="0"/>
                                </a:rPr>
                              </m:ctrlPr>
                            </m:sSubSupPr>
                            <m:e>
                              <m:r>
                                <a:rPr lang="en-US" i="1">
                                  <a:latin typeface="Cambria Math" panose="02040503050406030204" pitchFamily="18" charset="0"/>
                                </a:rPr>
                                <m:t>𝑈</m:t>
                              </m:r>
                            </m:e>
                            <m:sub>
                              <m:r>
                                <a:rPr lang="en-US" i="1">
                                  <a:latin typeface="Cambria Math" panose="02040503050406030204" pitchFamily="18" charset="0"/>
                                </a:rPr>
                                <m:t>𝑛𝑃</m:t>
                              </m:r>
                              <m:r>
                                <a:rPr lang="en-US" i="1">
                                  <a:latin typeface="Cambria Math" panose="02040503050406030204" pitchFamily="18" charset="0"/>
                                </a:rPr>
                                <m:t>2</m:t>
                              </m:r>
                            </m:sub>
                            <m:sup>
                              <m:r>
                                <a:rPr lang="en-US" i="1">
                                  <a:latin typeface="Cambria Math" panose="02040503050406030204" pitchFamily="18" charset="0"/>
                                </a:rPr>
                                <m:t>−</m:t>
                              </m:r>
                            </m:sup>
                          </m:sSubSup>
                        </m:num>
                        <m:den>
                          <m:sSub>
                            <m:sSubPr>
                              <m:ctrlPr>
                                <a:rPr lang="en-US" i="1">
                                  <a:latin typeface="Cambria Math" panose="02040503050406030204" pitchFamily="18" charset="0"/>
                                </a:rPr>
                              </m:ctrlPr>
                            </m:sSubPr>
                            <m:e>
                              <m:r>
                                <m:rPr>
                                  <m:sty m:val="p"/>
                                </m:rPr>
                                <a:rPr lang="en-US">
                                  <a:latin typeface="Cambria Math" panose="02040503050406030204" pitchFamily="18" charset="0"/>
                                </a:rPr>
                                <m:t>M</m:t>
                              </m:r>
                            </m:e>
                            <m:sub>
                              <m:r>
                                <a:rPr lang="en-US" i="1">
                                  <a:latin typeface="Cambria Math" panose="02040503050406030204" pitchFamily="18" charset="0"/>
                                </a:rPr>
                                <m:t>𝑃</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𝑃</m:t>
                              </m:r>
                              <m:r>
                                <a:rPr lang="en-US" i="1">
                                  <a:latin typeface="Cambria Math" panose="02040503050406030204" pitchFamily="18" charset="0"/>
                                </a:rPr>
                                <m:t>2</m:t>
                              </m:r>
                            </m:sub>
                          </m:sSub>
                        </m:den>
                      </m:f>
                    </m:oMath>
                  </m:oMathPara>
                </a14:m>
                <a:endParaRPr lang="en-US" dirty="0" smtClean="0"/>
              </a:p>
              <a:p>
                <a:endParaRPr lang="en-US" dirty="0" smtClean="0"/>
              </a:p>
              <a:p>
                <a:pPr marL="285750" indent="-285750">
                  <a:buFont typeface="Wingdings" panose="05000000000000000000" pitchFamily="2" charset="2"/>
                  <a:buChar char="§"/>
                </a:pPr>
                <a:r>
                  <a:rPr lang="zh-CN" altLang="en-US" dirty="0" smtClean="0"/>
                  <a:t>在仅两个颗粒接触的情况下，两颗粒在切向上的线动量守恒：</a:t>
                </a:r>
                <a:endParaRPr lang="en-US" altLang="zh-CN" dirty="0" smtClean="0"/>
              </a:p>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𝑈</m:t>
                          </m:r>
                        </m:e>
                        <m:sub>
                          <m:r>
                            <a:rPr lang="en-US" b="0" i="1" smtClean="0">
                              <a:latin typeface="Cambria Math" panose="02040503050406030204" pitchFamily="18" charset="0"/>
                            </a:rPr>
                            <m:t>𝜏</m:t>
                          </m:r>
                          <m:r>
                            <a:rPr lang="en-US" b="0" i="1" smtClean="0">
                              <a:latin typeface="Cambria Math" panose="02040503050406030204" pitchFamily="18" charset="0"/>
                            </a:rPr>
                            <m:t>𝑃</m:t>
                          </m:r>
                          <m:r>
                            <a:rPr lang="en-US" b="0" i="1" smtClean="0">
                              <a:latin typeface="Cambria Math" panose="02040503050406030204" pitchFamily="18" charset="0"/>
                            </a:rPr>
                            <m:t>1</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𝑈</m:t>
                          </m:r>
                        </m:e>
                        <m:sub>
                          <m:r>
                            <a:rPr lang="en-US" b="0" i="1" smtClean="0">
                              <a:latin typeface="Cambria Math" panose="02040503050406030204" pitchFamily="18" charset="0"/>
                            </a:rPr>
                            <m:t>𝜏</m:t>
                          </m:r>
                          <m:r>
                            <a:rPr lang="en-US" b="0" i="1" smtClean="0">
                              <a:latin typeface="Cambria Math" panose="02040503050406030204" pitchFamily="18" charset="0"/>
                            </a:rPr>
                            <m:t>𝑃</m:t>
                          </m:r>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smtClean="0"/>
              </a:p>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𝑈</m:t>
                          </m:r>
                        </m:e>
                        <m:sub>
                          <m:r>
                            <a:rPr lang="en-US" b="0" i="1" smtClean="0">
                              <a:latin typeface="Cambria Math" panose="02040503050406030204" pitchFamily="18" charset="0"/>
                            </a:rPr>
                            <m:t>𝜏</m:t>
                          </m:r>
                          <m:r>
                            <a:rPr lang="en-US" b="0" i="1" smtClean="0">
                              <a:latin typeface="Cambria Math" panose="02040503050406030204" pitchFamily="18" charset="0"/>
                            </a:rPr>
                            <m:t>𝑃</m:t>
                          </m:r>
                          <m:r>
                            <a:rPr lang="en-US" b="0" i="1" smtClean="0">
                              <a:latin typeface="Cambria Math" panose="02040503050406030204" pitchFamily="18" charset="0"/>
                            </a:rPr>
                            <m:t>2</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𝑈</m:t>
                          </m:r>
                        </m:e>
                        <m:sub>
                          <m:r>
                            <a:rPr lang="en-US" b="0" i="1" smtClean="0">
                              <a:latin typeface="Cambria Math" panose="02040503050406030204" pitchFamily="18" charset="0"/>
                            </a:rPr>
                            <m:t>𝜏</m:t>
                          </m:r>
                          <m:r>
                            <a:rPr lang="en-US" b="0" i="1" smtClean="0">
                              <a:latin typeface="Cambria Math" panose="02040503050406030204" pitchFamily="18" charset="0"/>
                            </a:rPr>
                            <m:t>𝑃</m:t>
                          </m:r>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dirty="0" smtClean="0"/>
              </a:p>
              <a:p>
                <a:r>
                  <a:rPr lang="zh-CN" altLang="en-US" dirty="0" smtClean="0"/>
                  <a:t>这是忽略切向摩擦力的必然结果。</a:t>
                </a:r>
                <a:endParaRPr lang="en-US" altLang="zh-CN" dirty="0" smtClean="0"/>
              </a:p>
              <a:p>
                <a:endParaRPr lang="en-US" dirty="0"/>
              </a:p>
              <a:p>
                <a:pPr marL="285750" indent="-285750">
                  <a:buFont typeface="Wingdings" panose="05000000000000000000" pitchFamily="2" charset="2"/>
                  <a:buChar char="§"/>
                </a:pPr>
                <a:r>
                  <a:rPr lang="zh-CN" altLang="en-US" dirty="0" smtClean="0"/>
                  <a:t>将</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𝑈</m:t>
                        </m:r>
                      </m:e>
                      <m:sub>
                        <m:r>
                          <a:rPr lang="en-US" altLang="zh-CN" b="0" i="1" smtClean="0">
                            <a:latin typeface="Cambria Math" panose="02040503050406030204" pitchFamily="18" charset="0"/>
                          </a:rPr>
                          <m:t>𝑛𝑃</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m:t>
                        </m:r>
                      </m:sup>
                    </m:sSubSup>
                  </m:oMath>
                </a14:m>
                <a:r>
                  <a:rPr lang="zh-CN" altLang="en-US" dirty="0" smtClean="0"/>
                  <a:t>和</a:t>
                </a:r>
                <a14:m>
                  <m:oMath xmlns:m="http://schemas.openxmlformats.org/officeDocument/2006/math">
                    <m:sSubSup>
                      <m:sSubSupPr>
                        <m:ctrlPr>
                          <a:rPr lang="en-US" altLang="zh-CN" b="0" i="1" dirty="0" smtClean="0">
                            <a:latin typeface="Cambria Math" panose="02040503050406030204" pitchFamily="18" charset="0"/>
                          </a:rPr>
                        </m:ctrlPr>
                      </m:sSubSupPr>
                      <m:e>
                        <m:r>
                          <a:rPr lang="en-US" altLang="zh-CN" b="0" i="1" dirty="0" smtClean="0">
                            <a:latin typeface="Cambria Math" panose="02040503050406030204" pitchFamily="18" charset="0"/>
                          </a:rPr>
                          <m:t>𝑈</m:t>
                        </m:r>
                      </m:e>
                      <m:sub>
                        <m:r>
                          <a:rPr lang="en-US" altLang="zh-CN" b="0" i="1" dirty="0" smtClean="0">
                            <a:latin typeface="Cambria Math" panose="02040503050406030204" pitchFamily="18" charset="0"/>
                          </a:rPr>
                          <m:t>𝜏</m:t>
                        </m:r>
                        <m:r>
                          <a:rPr lang="en-US" altLang="zh-CN" b="0" i="1" dirty="0" smtClean="0">
                            <a:latin typeface="Cambria Math" panose="02040503050406030204" pitchFamily="18" charset="0"/>
                          </a:rPr>
                          <m:t>𝑃</m:t>
                        </m:r>
                        <m:r>
                          <a:rPr lang="en-US" altLang="zh-CN" b="0" i="1" dirty="0" smtClean="0">
                            <a:latin typeface="Cambria Math" panose="02040503050406030204" pitchFamily="18" charset="0"/>
                          </a:rPr>
                          <m:t>1</m:t>
                        </m:r>
                      </m:sub>
                      <m:sup>
                        <m:r>
                          <a:rPr lang="en-US" altLang="zh-CN" b="0" i="1" dirty="0" smtClean="0">
                            <a:latin typeface="Cambria Math" panose="02040503050406030204" pitchFamily="18" charset="0"/>
                          </a:rPr>
                          <m:t>+</m:t>
                        </m:r>
                      </m:sup>
                    </m:sSubSup>
                  </m:oMath>
                </a14:m>
                <a:r>
                  <a:rPr lang="zh-CN" altLang="en-US" dirty="0" smtClean="0"/>
                  <a:t>合成为</a:t>
                </a:r>
                <a:r>
                  <a:rPr lang="en-US" altLang="zh-CN" dirty="0" smtClean="0"/>
                  <a:t>VS</a:t>
                </a:r>
                <a:r>
                  <a:rPr lang="zh-CN" altLang="en-US" dirty="0" smtClean="0"/>
                  <a:t>，而</a:t>
                </a:r>
                <a:r>
                  <a:rPr lang="en-US" altLang="zh-CN" dirty="0" smtClean="0"/>
                  <a:t>VS=(VSX,VSY)</a:t>
                </a:r>
                <a:r>
                  <a:rPr lang="zh-CN" altLang="en-US" dirty="0" smtClean="0"/>
                  <a:t>，可获得速度分量和方向。</a:t>
                </a:r>
                <a:r>
                  <a:rPr lang="en-US" altLang="zh-CN" dirty="0" smtClean="0"/>
                  <a:t>P2</a:t>
                </a:r>
                <a:r>
                  <a:rPr lang="zh-CN" altLang="en-US" dirty="0" smtClean="0"/>
                  <a:t>同理。</a:t>
                </a:r>
                <a:endParaRPr lang="en-US" altLang="zh-CN" dirty="0" smtClean="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smtClean="0"/>
                  <a:t>Impact stokes number: </a:t>
                </a:r>
                <a:r>
                  <a:rPr lang="zh-CN" altLang="en-US" dirty="0" smtClean="0"/>
                  <a:t>当两颗密度和大小都不相同的颗粒相撞时，如何计算</a:t>
                </a:r>
                <a:r>
                  <a:rPr lang="en-US" altLang="zh-CN" dirty="0" smtClean="0"/>
                  <a:t>impact stokes number?</a:t>
                </a:r>
                <a:r>
                  <a:rPr lang="zh-CN" altLang="en-US" dirty="0" smtClean="0"/>
                  <a:t>首先，颗粒的密度差异至多在两倍，不会对</a:t>
                </a:r>
                <a:r>
                  <a:rPr lang="en-US" altLang="zh-CN" dirty="0"/>
                  <a:t>impact stokes </a:t>
                </a:r>
                <a:r>
                  <a:rPr lang="en-US" altLang="zh-CN" dirty="0" smtClean="0"/>
                  <a:t>number</a:t>
                </a:r>
                <a:r>
                  <a:rPr lang="zh-CN" altLang="en-US" dirty="0" smtClean="0"/>
                  <a:t>产生较大的影响。直接影响该数大小的是颗粒大小（相对速度共有，液相密度共有）。根据</a:t>
                </a:r>
                <a:r>
                  <a:rPr lang="en-US" altLang="zh-CN" dirty="0"/>
                  <a:t>impact stokes </a:t>
                </a:r>
                <a:r>
                  <a:rPr lang="en-US" altLang="zh-CN" dirty="0" smtClean="0"/>
                  <a:t>number</a:t>
                </a:r>
                <a:r>
                  <a:rPr lang="zh-CN" altLang="en-US" dirty="0" smtClean="0"/>
                  <a:t>大小来判断撞击模式时，应当使用大直径颗粒判断该数是否小于</a:t>
                </a:r>
                <a:r>
                  <a:rPr lang="en-US" altLang="zh-CN" dirty="0" smtClean="0"/>
                  <a:t>10</a:t>
                </a:r>
                <a:r>
                  <a:rPr lang="zh-CN" altLang="en-US" dirty="0" smtClean="0"/>
                  <a:t>（粘附），或使用小颗粒直径来判断该数是否大于</a:t>
                </a:r>
                <a:r>
                  <a:rPr lang="en-US" altLang="zh-CN" dirty="0" smtClean="0"/>
                  <a:t>500</a:t>
                </a:r>
                <a:r>
                  <a:rPr lang="zh-CN" altLang="en-US" dirty="0" smtClean="0"/>
                  <a:t>（弹回）。</a:t>
                </a:r>
                <a:r>
                  <a:rPr lang="zh-CN" altLang="en-US" dirty="0"/>
                  <a:t>又由</a:t>
                </a:r>
                <a:r>
                  <a:rPr lang="zh-CN" altLang="en-US" dirty="0" smtClean="0"/>
                  <a:t>于</a:t>
                </a:r>
                <a:r>
                  <a:rPr lang="en-US" altLang="zh-CN" dirty="0" err="1" smtClean="0"/>
                  <a:t>suckale</a:t>
                </a:r>
                <a:r>
                  <a:rPr lang="zh-CN" altLang="en-US" dirty="0" smtClean="0"/>
                  <a:t>文中说到</a:t>
                </a:r>
                <a:r>
                  <a:rPr lang="en-US" altLang="zh-CN" dirty="0" smtClean="0"/>
                  <a:t>St&lt;&lt;500</a:t>
                </a:r>
                <a:r>
                  <a:rPr lang="zh-CN" altLang="en-US" dirty="0" smtClean="0"/>
                  <a:t>，故我们全部使用大颗粒直径来计算</a:t>
                </a:r>
                <a:r>
                  <a:rPr lang="en-US" altLang="zh-CN" dirty="0" smtClean="0"/>
                  <a:t>St</a:t>
                </a:r>
                <a:r>
                  <a:rPr lang="zh-CN" altLang="en-US" smtClean="0"/>
                  <a:t>。</a:t>
                </a:r>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605790" y="354330"/>
                <a:ext cx="11189970" cy="6521016"/>
              </a:xfrm>
              <a:prstGeom prst="rect">
                <a:avLst/>
              </a:prstGeom>
              <a:blipFill>
                <a:blip r:embed="rId2"/>
                <a:stretch>
                  <a:fillRect l="-436" t="-467" b="-467"/>
                </a:stretch>
              </a:blipFill>
            </p:spPr>
            <p:txBody>
              <a:bodyPr/>
              <a:lstStyle/>
              <a:p>
                <a:r>
                  <a:rPr lang="en-US">
                    <a:noFill/>
                  </a:rPr>
                  <a:t> </a:t>
                </a:r>
              </a:p>
            </p:txBody>
          </p:sp>
        </mc:Fallback>
      </mc:AlternateContent>
    </p:spTree>
    <p:extLst>
      <p:ext uri="{BB962C8B-B14F-4D97-AF65-F5344CB8AC3E}">
        <p14:creationId xmlns:p14="http://schemas.microsoft.com/office/powerpoint/2010/main" val="10117893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63880" y="154216"/>
            <a:ext cx="11498580" cy="1200329"/>
          </a:xfrm>
          <a:prstGeom prst="rect">
            <a:avLst/>
          </a:prstGeom>
        </p:spPr>
        <p:txBody>
          <a:bodyPr wrap="square">
            <a:spAutoFit/>
          </a:bodyPr>
          <a:lstStyle/>
          <a:p>
            <a:pPr algn="ctr"/>
            <a:r>
              <a:rPr lang="en-US" sz="2400" dirty="0">
                <a:latin typeface="MathPackOne"/>
              </a:rPr>
              <a:t>Numerical simulation of </a:t>
            </a:r>
            <a:r>
              <a:rPr lang="en-US" sz="2400" dirty="0" smtClean="0">
                <a:latin typeface="MathPackOne"/>
              </a:rPr>
              <a:t>gas-liquid-solid fluidization systems using </a:t>
            </a:r>
            <a:r>
              <a:rPr lang="en-US" sz="2400" dirty="0">
                <a:latin typeface="MathPackOne"/>
              </a:rPr>
              <a:t>a combined CFD-VOF-DPM method: bubble wake </a:t>
            </a:r>
            <a:r>
              <a:rPr lang="en-US" sz="2400" dirty="0" smtClean="0">
                <a:latin typeface="MathPackOne"/>
              </a:rPr>
              <a:t>behavior</a:t>
            </a:r>
          </a:p>
          <a:p>
            <a:pPr algn="ctr"/>
            <a:r>
              <a:rPr lang="en-US" sz="2400" dirty="0" smtClean="0">
                <a:latin typeface="MathPackOne"/>
              </a:rPr>
              <a:t>Yong Li et al., 1999</a:t>
            </a:r>
            <a:endParaRPr lang="en-US" sz="2400" dirty="0"/>
          </a:p>
        </p:txBody>
      </p:sp>
      <mc:AlternateContent xmlns:mc="http://schemas.openxmlformats.org/markup-compatibility/2006" xmlns:a14="http://schemas.microsoft.com/office/drawing/2010/main">
        <mc:Choice Requires="a14">
          <p:sp>
            <p:nvSpPr>
              <p:cNvPr id="3" name="TextBox 2"/>
              <p:cNvSpPr txBox="1"/>
              <p:nvPr/>
            </p:nvSpPr>
            <p:spPr>
              <a:xfrm>
                <a:off x="632460" y="1615440"/>
                <a:ext cx="11285220" cy="3031214"/>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假设颗粒的碰撞是瞬时的，并且只是两个颗粒的碰撞，并不涉及三个及以上颗粒的碰撞</a:t>
                </a:r>
                <a:endParaRPr lang="en-US" altLang="zh-CN" dirty="0" smtClean="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smtClean="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smtClean="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smtClean="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zh-CN" altLang="en-US" dirty="0" smtClean="0"/>
                  <a:t>液体附加质量力：</a:t>
                </a:r>
                <a:r>
                  <a:rPr lang="en-US" altLang="zh-CN" dirty="0" smtClean="0"/>
                  <a:t>Yong Li et al., 1999</a:t>
                </a:r>
                <a:r>
                  <a:rPr lang="zh-CN" altLang="en-US" dirty="0" smtClean="0"/>
                  <a:t>式</a:t>
                </a:r>
                <a:r>
                  <a:rPr lang="en-US" altLang="zh-CN" dirty="0" smtClean="0"/>
                  <a:t>(10)</a:t>
                </a:r>
                <a:r>
                  <a:rPr lang="zh-CN" altLang="en-US" dirty="0" smtClean="0"/>
                  <a:t>与王深强式</a:t>
                </a:r>
                <a:r>
                  <a:rPr lang="en-US" altLang="zh-CN" dirty="0" smtClean="0"/>
                  <a:t>(2-7)</a:t>
                </a:r>
                <a:r>
                  <a:rPr lang="zh-CN" altLang="en-US" dirty="0" smtClean="0"/>
                  <a:t>等价，因为我们假设在时间</a:t>
                </a:r>
                <a:r>
                  <a:rPr lang="en-US" altLang="zh-CN" dirty="0" err="1" smtClean="0"/>
                  <a:t>dtb</a:t>
                </a:r>
                <a:r>
                  <a:rPr lang="zh-CN" altLang="en-US" dirty="0" smtClean="0"/>
                  <a:t>内流场速度保持不变，故</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𝑑</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𝑉</m:t>
                            </m:r>
                          </m:e>
                        </m:acc>
                      </m:num>
                      <m:den>
                        <m:r>
                          <a:rPr lang="en-US" altLang="zh-CN" b="0" i="1" smtClean="0">
                            <a:latin typeface="Cambria Math" panose="02040503050406030204" pitchFamily="18" charset="0"/>
                          </a:rPr>
                          <m:t>𝑑</m:t>
                        </m:r>
                        <m:r>
                          <a:rPr lang="en-US" altLang="zh-CN" b="0" i="1" smtClean="0">
                            <a:latin typeface="Cambria Math" panose="02040503050406030204" pitchFamily="18" charset="0"/>
                          </a:rPr>
                          <m:t>𝜏</m:t>
                        </m:r>
                      </m:den>
                    </m:f>
                    <m:r>
                      <a:rPr lang="en-US" altLang="zh-CN" b="0" i="1" smtClean="0">
                        <a:latin typeface="Cambria Math" panose="02040503050406030204" pitchFamily="18" charset="0"/>
                      </a:rPr>
                      <m:t>=0, </m:t>
                    </m:r>
                    <m:r>
                      <a:rPr lang="en-US" altLang="zh-CN" b="0" i="1" smtClean="0">
                        <a:latin typeface="Cambria Math" panose="02040503050406030204" pitchFamily="18" charset="0"/>
                      </a:rPr>
                      <m:t>𝜏</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𝑑𝑡</m:t>
                    </m:r>
                    <m:r>
                      <a:rPr lang="en-US" altLang="zh-CN" b="0" i="1" smtClean="0">
                        <a:latin typeface="Cambria Math" panose="02040503050406030204" pitchFamily="18" charset="0"/>
                      </a:rPr>
                      <m:t>)</m:t>
                    </m:r>
                  </m:oMath>
                </a14:m>
                <a:r>
                  <a:rPr lang="zh-CN" altLang="en-US" dirty="0" smtClean="0"/>
                  <a:t>，亦即</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𝑑</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𝑉</m:t>
                                </m:r>
                              </m:e>
                            </m:acc>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𝑉</m:t>
                                    </m:r>
                                  </m:e>
                                </m:acc>
                              </m:e>
                              <m:sub>
                                <m:r>
                                  <a:rPr lang="en-US" altLang="zh-CN" b="0" i="1" smtClean="0">
                                    <a:latin typeface="Cambria Math" panose="02040503050406030204" pitchFamily="18" charset="0"/>
                                  </a:rPr>
                                  <m:t>𝑝</m:t>
                                </m:r>
                              </m:sub>
                            </m:sSub>
                          </m:e>
                        </m:d>
                      </m:num>
                      <m:den>
                        <m:r>
                          <a:rPr lang="en-US" altLang="zh-CN" b="0" i="1" smtClean="0">
                            <a:latin typeface="Cambria Math" panose="02040503050406030204" pitchFamily="18" charset="0"/>
                          </a:rPr>
                          <m:t>𝑑𝑡</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𝑑</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𝑉</m:t>
                                </m:r>
                              </m:e>
                            </m:acc>
                          </m:e>
                          <m:sub>
                            <m:r>
                              <a:rPr lang="en-US" altLang="zh-CN" b="0" i="1" smtClean="0">
                                <a:latin typeface="Cambria Math" panose="02040503050406030204" pitchFamily="18" charset="0"/>
                              </a:rPr>
                              <m:t>𝑝</m:t>
                            </m:r>
                          </m:sub>
                        </m:sSub>
                      </m:num>
                      <m:den>
                        <m:r>
                          <a:rPr lang="en-US" altLang="zh-CN" b="0" i="1" smtClean="0">
                            <a:latin typeface="Cambria Math" panose="02040503050406030204" pitchFamily="18" charset="0"/>
                          </a:rPr>
                          <m:t>𝑑𝑡</m:t>
                        </m:r>
                      </m:den>
                    </m:f>
                  </m:oMath>
                </a14:m>
                <a:r>
                  <a:rPr lang="zh-CN" altLang="en-US" dirty="0" smtClean="0"/>
                  <a:t>。</a:t>
                </a:r>
                <a:endParaRPr lang="en-US" altLang="zh-CN"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632460" y="1615440"/>
                <a:ext cx="11285220" cy="3031214"/>
              </a:xfrm>
              <a:prstGeom prst="rect">
                <a:avLst/>
              </a:prstGeom>
              <a:blipFill>
                <a:blip r:embed="rId2"/>
                <a:stretch>
                  <a:fillRect l="-378" t="-1006" b="-1006"/>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3233017" y="2245666"/>
            <a:ext cx="4825463" cy="1091893"/>
          </a:xfrm>
          <a:prstGeom prst="rect">
            <a:avLst/>
          </a:prstGeom>
        </p:spPr>
      </p:pic>
      <p:pic>
        <p:nvPicPr>
          <p:cNvPr id="5" name="Picture 4"/>
          <p:cNvPicPr>
            <a:picLocks noChangeAspect="1"/>
          </p:cNvPicPr>
          <p:nvPr/>
        </p:nvPicPr>
        <p:blipFill>
          <a:blip r:embed="rId4"/>
          <a:stretch>
            <a:fillRect/>
          </a:stretch>
        </p:blipFill>
        <p:spPr>
          <a:xfrm>
            <a:off x="632460" y="5001578"/>
            <a:ext cx="5273040" cy="705342"/>
          </a:xfrm>
          <a:prstGeom prst="rect">
            <a:avLst/>
          </a:prstGeom>
        </p:spPr>
      </p:pic>
      <p:pic>
        <p:nvPicPr>
          <p:cNvPr id="6" name="Picture 5"/>
          <p:cNvPicPr>
            <a:picLocks noChangeAspect="1"/>
          </p:cNvPicPr>
          <p:nvPr/>
        </p:nvPicPr>
        <p:blipFill>
          <a:blip r:embed="rId5"/>
          <a:stretch>
            <a:fillRect/>
          </a:stretch>
        </p:blipFill>
        <p:spPr>
          <a:xfrm>
            <a:off x="619357" y="5861488"/>
            <a:ext cx="6592612" cy="711433"/>
          </a:xfrm>
          <a:prstGeom prst="rect">
            <a:avLst/>
          </a:prstGeom>
        </p:spPr>
      </p:pic>
    </p:spTree>
    <p:extLst>
      <p:ext uri="{BB962C8B-B14F-4D97-AF65-F5344CB8AC3E}">
        <p14:creationId xmlns:p14="http://schemas.microsoft.com/office/powerpoint/2010/main" val="35934793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4380" y="342900"/>
            <a:ext cx="10812780" cy="923330"/>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总体方法依旧是徐达鸣，颗粒碰撞与流体间的耦合算法采用</a:t>
            </a:r>
            <a:r>
              <a:rPr lang="en-US" altLang="zh-CN" dirty="0" smtClean="0"/>
              <a:t>Xu&amp;Yu1997</a:t>
            </a:r>
            <a:r>
              <a:rPr lang="zh-CN" altLang="en-US" dirty="0" smtClean="0"/>
              <a:t>，颗粒间碰撞和聚合采用</a:t>
            </a:r>
            <a:r>
              <a:rPr lang="en-US" altLang="zh-CN" dirty="0" smtClean="0"/>
              <a:t>Suckale2012</a:t>
            </a:r>
            <a:r>
              <a:rPr lang="zh-CN" altLang="en-US" dirty="0" smtClean="0"/>
              <a:t>，颗粒碰撞采用</a:t>
            </a:r>
            <a:r>
              <a:rPr lang="en-US" altLang="zh-CN" dirty="0" smtClean="0"/>
              <a:t>Yong Li1999</a:t>
            </a:r>
            <a:r>
              <a:rPr lang="zh-CN" altLang="en-US" dirty="0" smtClean="0"/>
              <a:t>简易的办法而不使用</a:t>
            </a:r>
            <a:r>
              <a:rPr lang="en-US" altLang="zh-CN" dirty="0" smtClean="0"/>
              <a:t>Xu&amp;Yu1997</a:t>
            </a:r>
            <a:r>
              <a:rPr lang="zh-CN" altLang="en-US" dirty="0" smtClean="0"/>
              <a:t>复杂的办法。</a:t>
            </a:r>
            <a:r>
              <a:rPr lang="en-US" altLang="zh-CN" dirty="0" smtClean="0"/>
              <a:t>Yong Li1999</a:t>
            </a:r>
            <a:r>
              <a:rPr lang="zh-CN" altLang="en-US" dirty="0" smtClean="0"/>
              <a:t>的方法和</a:t>
            </a:r>
            <a:r>
              <a:rPr lang="en-US" altLang="zh-CN" dirty="0" smtClean="0"/>
              <a:t>Ardekani2008</a:t>
            </a:r>
            <a:r>
              <a:rPr lang="zh-CN" altLang="en-US" dirty="0" smtClean="0"/>
              <a:t>的方法很接近，且</a:t>
            </a:r>
            <a:r>
              <a:rPr lang="en-US" altLang="zh-CN" dirty="0" smtClean="0"/>
              <a:t>Yong Li1999</a:t>
            </a:r>
            <a:r>
              <a:rPr lang="zh-CN" altLang="en-US" dirty="0"/>
              <a:t>基</a:t>
            </a:r>
            <a:r>
              <a:rPr lang="zh-CN" altLang="en-US" dirty="0" smtClean="0"/>
              <a:t>于</a:t>
            </a:r>
            <a:r>
              <a:rPr lang="en-US" altLang="zh-CN" dirty="0" smtClean="0"/>
              <a:t>normal</a:t>
            </a:r>
            <a:r>
              <a:rPr lang="zh-CN" altLang="en-US" dirty="0" smtClean="0"/>
              <a:t>和</a:t>
            </a:r>
            <a:r>
              <a:rPr lang="en-US" altLang="zh-CN" dirty="0" smtClean="0"/>
              <a:t>tangential</a:t>
            </a:r>
            <a:r>
              <a:rPr lang="zh-CN" altLang="en-US" dirty="0" smtClean="0"/>
              <a:t>方向动量守恒。</a:t>
            </a:r>
            <a:endParaRPr lang="en-US" dirty="0"/>
          </a:p>
        </p:txBody>
      </p:sp>
      <p:pic>
        <p:nvPicPr>
          <p:cNvPr id="3" name="Picture 2"/>
          <p:cNvPicPr>
            <a:picLocks noChangeAspect="1"/>
          </p:cNvPicPr>
          <p:nvPr/>
        </p:nvPicPr>
        <p:blipFill>
          <a:blip r:embed="rId2"/>
          <a:stretch>
            <a:fillRect/>
          </a:stretch>
        </p:blipFill>
        <p:spPr>
          <a:xfrm>
            <a:off x="931211" y="1232754"/>
            <a:ext cx="4675537" cy="4011491"/>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6042660" y="1266230"/>
                <a:ext cx="5867400" cy="4302203"/>
              </a:xfrm>
              <a:prstGeom prst="rect">
                <a:avLst/>
              </a:prstGeom>
              <a:noFill/>
            </p:spPr>
            <p:txBody>
              <a:bodyPr wrap="square" rtlCol="0">
                <a:spAutoFit/>
              </a:bodyPr>
              <a:lstStyle/>
              <a:p>
                <a:r>
                  <a:rPr lang="zh-CN" altLang="en-US" dirty="0" smtClean="0"/>
                  <a:t>自然对流流体运动速度的估计：</a:t>
                </a:r>
                <a:endParaRPr lang="en-US" altLang="zh-CN" dirty="0" smtClean="0"/>
              </a:p>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𝜌</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𝐿</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𝜇</m:t>
                          </m:r>
                        </m:den>
                      </m:f>
                    </m:oMath>
                  </m:oMathPara>
                </a14:m>
                <a:endParaRPr lang="en-US" b="0" dirty="0" smtClean="0"/>
              </a:p>
              <a:p>
                <a:r>
                  <a:rPr lang="zh-CN" altLang="en-US" dirty="0" smtClean="0"/>
                  <a:t>量纲</a:t>
                </a:r>
                <a:r>
                  <a:rPr lang="en-US" altLang="zh-CN" dirty="0" smtClean="0"/>
                  <a:t>[m/sec]</a:t>
                </a:r>
                <a:r>
                  <a:rPr lang="zh-CN" altLang="en-US" dirty="0" smtClean="0"/>
                  <a:t>，分母为</a:t>
                </a:r>
                <a:r>
                  <a:rPr lang="en-US" altLang="zh-CN" dirty="0" smtClean="0"/>
                  <a:t>dynamic viscosity [</a:t>
                </a:r>
                <a:r>
                  <a:rPr lang="en-US" altLang="zh-CN" dirty="0" err="1" smtClean="0"/>
                  <a:t>pa.sec</a:t>
                </a:r>
                <a:r>
                  <a:rPr lang="en-US" altLang="zh-CN" dirty="0" smtClean="0"/>
                  <a:t>]</a:t>
                </a:r>
              </a:p>
              <a:p>
                <a:r>
                  <a:rPr lang="zh-CN" altLang="en-US" dirty="0"/>
                  <a:t>参</a:t>
                </a:r>
                <a:r>
                  <a:rPr lang="zh-CN" altLang="en-US" dirty="0" smtClean="0"/>
                  <a:t>考：</a:t>
                </a:r>
                <a:r>
                  <a:rPr lang="en-US" altLang="zh-CN" dirty="0">
                    <a:hlinkClick r:id="rId3"/>
                  </a:rPr>
                  <a:t>https://</a:t>
                </a:r>
                <a:r>
                  <a:rPr lang="en-US" altLang="zh-CN" dirty="0" smtClean="0">
                    <a:hlinkClick r:id="rId3"/>
                  </a:rPr>
                  <a:t>en.wikipedia.org/wiki/Natural_convection</a:t>
                </a:r>
                <a:endParaRPr lang="en-US" altLang="zh-CN" dirty="0" smtClean="0"/>
              </a:p>
              <a:p>
                <a:endParaRPr lang="en-US" dirty="0"/>
              </a:p>
              <a:p>
                <a:r>
                  <a:rPr lang="zh-CN" altLang="en-US" dirty="0"/>
                  <a:t>另</a:t>
                </a:r>
                <a:r>
                  <a:rPr lang="zh-CN" altLang="en-US" dirty="0" smtClean="0"/>
                  <a:t>外，</a:t>
                </a:r>
                <a:r>
                  <a:rPr lang="en-US" altLang="zh-CN" dirty="0" smtClean="0"/>
                  <a:t>Xu&amp;Yu1997</a:t>
                </a:r>
                <a:r>
                  <a:rPr lang="zh-CN" altLang="en-US" dirty="0" smtClean="0"/>
                  <a:t>的方法对颗粒撞击时间长短要求很高，时间稍有出入，便会产生较大的相对位移误差，进而影响颗粒间相互作用力的大小，改变颗粒的运行轨迹。然而，根据固体震动周期：</a:t>
                </a:r>
                <a:endParaRPr lang="en-US" altLang="zh-CN"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=2</m:t>
                      </m:r>
                      <m:r>
                        <a:rPr lang="en-US" b="0" i="1" smtClean="0">
                          <a:latin typeface="Cambria Math" panose="02040503050406030204" pitchFamily="18" charset="0"/>
                        </a:rPr>
                        <m:t>𝜋</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𝑚</m:t>
                              </m:r>
                            </m:num>
                            <m:den>
                              <m:r>
                                <a:rPr lang="en-US" b="0" i="1" smtClean="0">
                                  <a:latin typeface="Cambria Math" panose="02040503050406030204" pitchFamily="18" charset="0"/>
                                </a:rPr>
                                <m:t>𝐾</m:t>
                              </m:r>
                            </m:den>
                          </m:f>
                        </m:e>
                      </m:rad>
                    </m:oMath>
                  </m:oMathPara>
                </a14:m>
                <a:endParaRPr lang="en-US" dirty="0" smtClean="0"/>
              </a:p>
              <a:p>
                <a:r>
                  <a:rPr lang="zh-CN" altLang="en-US" dirty="0"/>
                  <a:t>可</a:t>
                </a:r>
                <a:r>
                  <a:rPr lang="zh-CN" altLang="en-US" dirty="0" smtClean="0"/>
                  <a:t>以知道，两颗粒撞击的时间长度约在？？量级，太小以致于可以忽略撞击过程所消耗的时间。故我们直接采用</a:t>
                </a:r>
                <a:r>
                  <a:rPr lang="en-US" altLang="zh-CN" dirty="0" smtClean="0"/>
                  <a:t>Yong Li 1999</a:t>
                </a:r>
                <a:r>
                  <a:rPr lang="zh-CN" altLang="en-US" smtClean="0"/>
                  <a:t>的实验方法。</a:t>
                </a:r>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6042660" y="1266230"/>
                <a:ext cx="5867400" cy="4302203"/>
              </a:xfrm>
              <a:prstGeom prst="rect">
                <a:avLst/>
              </a:prstGeom>
              <a:blipFill>
                <a:blip r:embed="rId4"/>
                <a:stretch>
                  <a:fillRect l="-831" t="-851" r="-519" b="-1418"/>
                </a:stretch>
              </a:blipFill>
            </p:spPr>
            <p:txBody>
              <a:bodyPr/>
              <a:lstStyle/>
              <a:p>
                <a:r>
                  <a:rPr lang="en-US">
                    <a:noFill/>
                  </a:rPr>
                  <a:t> </a:t>
                </a:r>
              </a:p>
            </p:txBody>
          </p:sp>
        </mc:Fallback>
      </mc:AlternateContent>
      <p:sp>
        <p:nvSpPr>
          <p:cNvPr id="5" name="TextBox 4"/>
          <p:cNvSpPr txBox="1"/>
          <p:nvPr/>
        </p:nvSpPr>
        <p:spPr>
          <a:xfrm>
            <a:off x="754380" y="5568433"/>
            <a:ext cx="11155680" cy="369332"/>
          </a:xfrm>
          <a:prstGeom prst="rect">
            <a:avLst/>
          </a:prstGeom>
          <a:noFill/>
        </p:spPr>
        <p:txBody>
          <a:bodyPr wrap="square" rtlCol="0">
            <a:spAutoFit/>
          </a:bodyPr>
          <a:lstStyle/>
          <a:p>
            <a:r>
              <a:rPr lang="zh-CN" altLang="en-US" dirty="0" smtClean="0">
                <a:solidFill>
                  <a:srgbClr val="FF0000"/>
                </a:solidFill>
              </a:rPr>
              <a:t>注意，本文明确提出</a:t>
            </a:r>
            <a:r>
              <a:rPr lang="en-US" altLang="zh-CN" dirty="0" smtClean="0">
                <a:solidFill>
                  <a:srgbClr val="FF0000"/>
                </a:solidFill>
              </a:rPr>
              <a:t>pressure gradient force</a:t>
            </a:r>
            <a:r>
              <a:rPr lang="zh-CN" altLang="en-US" dirty="0" smtClean="0">
                <a:solidFill>
                  <a:srgbClr val="FF0000"/>
                </a:solidFill>
              </a:rPr>
              <a:t>可以忽略，因为该力已经在动量守恒方程中已有体现。</a:t>
            </a:r>
            <a:endParaRPr lang="en-US" dirty="0">
              <a:solidFill>
                <a:srgbClr val="FF0000"/>
              </a:solidFill>
            </a:endParaRPr>
          </a:p>
        </p:txBody>
      </p:sp>
    </p:spTree>
    <p:extLst>
      <p:ext uri="{BB962C8B-B14F-4D97-AF65-F5344CB8AC3E}">
        <p14:creationId xmlns:p14="http://schemas.microsoft.com/office/powerpoint/2010/main" val="42152765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70560" y="457200"/>
            <a:ext cx="11163300" cy="5909310"/>
          </a:xfrm>
          <a:prstGeom prst="rect">
            <a:avLst/>
          </a:prstGeom>
          <a:noFill/>
        </p:spPr>
        <p:txBody>
          <a:bodyPr wrap="square" rtlCol="0">
            <a:spAutoFit/>
          </a:bodyPr>
          <a:lstStyle/>
          <a:p>
            <a:r>
              <a:rPr lang="zh-CN" altLang="en-US" dirty="0" smtClean="0"/>
              <a:t>关于粒子运动对时间步长的限制</a:t>
            </a:r>
            <a:endParaRPr lang="en-US" altLang="zh-CN" dirty="0" smtClean="0"/>
          </a:p>
          <a:p>
            <a:endParaRPr lang="en-US" dirty="0"/>
          </a:p>
          <a:p>
            <a:pPr marL="285750" indent="-285750">
              <a:buFont typeface="Wingdings" panose="05000000000000000000" pitchFamily="2" charset="2"/>
              <a:buChar char="§"/>
            </a:pPr>
            <a:r>
              <a:rPr lang="zh-CN" altLang="en-US" dirty="0" smtClean="0"/>
              <a:t>首先，</a:t>
            </a:r>
            <a:r>
              <a:rPr lang="en-US" altLang="zh-CN" dirty="0" smtClean="0"/>
              <a:t>stokes</a:t>
            </a:r>
            <a:r>
              <a:rPr lang="zh-CN" altLang="en-US" dirty="0"/>
              <a:t>拖拽力</a:t>
            </a:r>
            <a:r>
              <a:rPr lang="zh-CN" altLang="en-US" dirty="0" smtClean="0"/>
              <a:t>的要点为：粘度为</a:t>
            </a:r>
            <a:r>
              <a:rPr lang="en-US" altLang="zh-CN" dirty="0" smtClean="0"/>
              <a:t>dynamics viscosity[</a:t>
            </a:r>
            <a:r>
              <a:rPr lang="en-US" altLang="zh-CN" dirty="0" err="1" smtClean="0"/>
              <a:t>pa.sec</a:t>
            </a:r>
            <a:r>
              <a:rPr lang="en-US" altLang="zh-CN" dirty="0" smtClean="0"/>
              <a:t>]</a:t>
            </a:r>
            <a:r>
              <a:rPr lang="zh-CN" altLang="en-US" dirty="0" smtClean="0"/>
              <a:t>，速度为流体与颗粒间的</a:t>
            </a:r>
            <a:r>
              <a:rPr lang="zh-CN" altLang="en-US" b="1" dirty="0" smtClean="0">
                <a:solidFill>
                  <a:srgbClr val="FF0000"/>
                </a:solidFill>
              </a:rPr>
              <a:t>相对速度</a:t>
            </a:r>
            <a:r>
              <a:rPr lang="zh-CN" altLang="en-US" dirty="0" smtClean="0"/>
              <a:t>（显然，相对速度为零时，流体与颗粒间不存在流体的拖拽力），单颗光滑球形颗粒在层流中的稳定运动</a:t>
            </a:r>
            <a:endParaRPr lang="en-US" altLang="zh-CN" dirty="0" smtClean="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smtClean="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smtClean="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smtClean="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smtClean="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smtClean="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smtClean="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smtClean="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smtClean="0"/>
          </a:p>
          <a:p>
            <a:pPr marL="285750" indent="-285750">
              <a:buFont typeface="Wingdings" panose="05000000000000000000" pitchFamily="2" charset="2"/>
              <a:buChar char="§"/>
            </a:pPr>
            <a:r>
              <a:rPr lang="zh-CN" altLang="en-US" dirty="0" smtClean="0"/>
              <a:t>重力与浮力之和：</a:t>
            </a:r>
            <a:endParaRPr lang="en-US" dirty="0"/>
          </a:p>
        </p:txBody>
      </p:sp>
      <p:pic>
        <p:nvPicPr>
          <p:cNvPr id="6" name="Picture 5"/>
          <p:cNvPicPr>
            <a:picLocks noChangeAspect="1"/>
          </p:cNvPicPr>
          <p:nvPr/>
        </p:nvPicPr>
        <p:blipFill>
          <a:blip r:embed="rId2"/>
          <a:stretch>
            <a:fillRect/>
          </a:stretch>
        </p:blipFill>
        <p:spPr>
          <a:xfrm>
            <a:off x="926830" y="1731050"/>
            <a:ext cx="7851410" cy="3960335"/>
          </a:xfrm>
          <a:prstGeom prst="rect">
            <a:avLst/>
          </a:prstGeom>
        </p:spPr>
      </p:pic>
      <p:pic>
        <p:nvPicPr>
          <p:cNvPr id="7" name="Picture 6"/>
          <p:cNvPicPr>
            <a:picLocks noChangeAspect="1"/>
          </p:cNvPicPr>
          <p:nvPr/>
        </p:nvPicPr>
        <p:blipFill>
          <a:blip r:embed="rId3"/>
          <a:stretch>
            <a:fillRect/>
          </a:stretch>
        </p:blipFill>
        <p:spPr>
          <a:xfrm>
            <a:off x="926830" y="6226077"/>
            <a:ext cx="2042109" cy="631923"/>
          </a:xfrm>
          <a:prstGeom prst="rect">
            <a:avLst/>
          </a:prstGeom>
        </p:spPr>
      </p:pic>
    </p:spTree>
    <p:extLst>
      <p:ext uri="{BB962C8B-B14F-4D97-AF65-F5344CB8AC3E}">
        <p14:creationId xmlns:p14="http://schemas.microsoft.com/office/powerpoint/2010/main" val="42930727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5780" y="403860"/>
            <a:ext cx="11292840" cy="3970318"/>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对于颗粒</a:t>
            </a:r>
            <a:r>
              <a:rPr lang="en-US" altLang="zh-CN" dirty="0" smtClean="0"/>
              <a:t>k</a:t>
            </a:r>
            <a:r>
              <a:rPr lang="zh-CN" altLang="en-US" dirty="0" smtClean="0"/>
              <a:t>（具有速度</a:t>
            </a:r>
            <a:r>
              <a:rPr lang="en-US" altLang="zh-CN" dirty="0" err="1" smtClean="0"/>
              <a:t>Vk</a:t>
            </a:r>
            <a:r>
              <a:rPr lang="zh-CN" altLang="en-US" dirty="0" smtClean="0"/>
              <a:t>），找到颗粒所在的网格编号（</a:t>
            </a:r>
            <a:r>
              <a:rPr lang="en-US" altLang="zh-CN" dirty="0" err="1" smtClean="0"/>
              <a:t>j,i</a:t>
            </a:r>
            <a:r>
              <a:rPr lang="zh-CN" altLang="en-US" dirty="0" smtClean="0"/>
              <a:t>），该网格具有温度</a:t>
            </a:r>
            <a:r>
              <a:rPr lang="en-US" altLang="zh-CN" dirty="0" smtClean="0"/>
              <a:t>T(</a:t>
            </a:r>
            <a:r>
              <a:rPr lang="en-US" altLang="zh-CN" dirty="0" err="1" smtClean="0"/>
              <a:t>j,i</a:t>
            </a:r>
            <a:r>
              <a:rPr lang="en-US" altLang="zh-CN" dirty="0" smtClean="0"/>
              <a:t>)</a:t>
            </a:r>
            <a:r>
              <a:rPr lang="zh-CN" altLang="en-US" dirty="0" smtClean="0"/>
              <a:t>，粘度</a:t>
            </a:r>
            <a:r>
              <a:rPr lang="en-US" altLang="zh-CN" dirty="0" smtClean="0"/>
              <a:t>mu(</a:t>
            </a:r>
            <a:r>
              <a:rPr lang="en-US" altLang="zh-CN" dirty="0" err="1" smtClean="0"/>
              <a:t>j,i</a:t>
            </a:r>
            <a:r>
              <a:rPr lang="en-US" altLang="zh-CN" dirty="0" smtClean="0"/>
              <a:t>),</a:t>
            </a:r>
            <a:r>
              <a:rPr lang="zh-CN" altLang="en-US" dirty="0" smtClean="0"/>
              <a:t>固液相对速度</a:t>
            </a:r>
            <a:r>
              <a:rPr lang="en-US" altLang="zh-CN" dirty="0" err="1" smtClean="0"/>
              <a:t>Vk</a:t>
            </a:r>
            <a:r>
              <a:rPr lang="en-US" altLang="zh-CN" dirty="0" smtClean="0"/>
              <a:t>-V(</a:t>
            </a:r>
            <a:r>
              <a:rPr lang="en-US" altLang="zh-CN" dirty="0" err="1" smtClean="0"/>
              <a:t>j,i</a:t>
            </a:r>
            <a:r>
              <a:rPr lang="en-US" altLang="zh-CN" dirty="0" smtClean="0"/>
              <a:t>)</a:t>
            </a:r>
            <a:r>
              <a:rPr lang="zh-CN" altLang="en-US" dirty="0" smtClean="0"/>
              <a:t>。根据</a:t>
            </a:r>
            <a:r>
              <a:rPr lang="en-US" altLang="zh-CN" dirty="0" smtClean="0"/>
              <a:t>stokes</a:t>
            </a:r>
            <a:r>
              <a:rPr lang="zh-CN" altLang="en-US" dirty="0" smtClean="0"/>
              <a:t>公式，估计颗粒</a:t>
            </a:r>
            <a:r>
              <a:rPr lang="en-US" altLang="zh-CN" dirty="0" smtClean="0"/>
              <a:t>k</a:t>
            </a:r>
            <a:r>
              <a:rPr lang="zh-CN" altLang="en-US" dirty="0" smtClean="0"/>
              <a:t>在层流中的稳态速度</a:t>
            </a:r>
            <a:r>
              <a:rPr lang="en-US" altLang="zh-CN" dirty="0" err="1" smtClean="0"/>
              <a:t>Vk</a:t>
            </a:r>
            <a:r>
              <a:rPr lang="en-US" altLang="zh-CN" dirty="0" smtClean="0"/>
              <a:t>*</a:t>
            </a:r>
            <a:r>
              <a:rPr lang="zh-CN" altLang="en-US" dirty="0" smtClean="0"/>
              <a:t>。要求颗粒在时间步长内不穿过单个网格，则有</a:t>
            </a:r>
            <a:r>
              <a:rPr lang="en-US" altLang="zh-CN" dirty="0" err="1" smtClean="0"/>
              <a:t>dtb</a:t>
            </a:r>
            <a:r>
              <a:rPr lang="en-US" altLang="zh-CN" dirty="0" smtClean="0"/>
              <a:t>&lt;=|X|/</a:t>
            </a:r>
            <a:r>
              <a:rPr lang="en-US" altLang="zh-CN" dirty="0" err="1" smtClean="0"/>
              <a:t>Vkx</a:t>
            </a:r>
            <a:r>
              <a:rPr lang="en-US" altLang="zh-CN" dirty="0" smtClean="0"/>
              <a:t>*, </a:t>
            </a:r>
            <a:r>
              <a:rPr lang="en-US" altLang="zh-CN" dirty="0" err="1" smtClean="0"/>
              <a:t>dtb</a:t>
            </a:r>
            <a:r>
              <a:rPr lang="en-US" altLang="zh-CN" dirty="0" smtClean="0"/>
              <a:t>&lt;=|Y|/</a:t>
            </a:r>
            <a:r>
              <a:rPr lang="en-US" altLang="zh-CN" dirty="0" err="1" smtClean="0"/>
              <a:t>Vky</a:t>
            </a:r>
            <a:r>
              <a:rPr lang="en-US" altLang="zh-CN" dirty="0" smtClean="0"/>
              <a:t>*</a:t>
            </a:r>
            <a:r>
              <a:rPr lang="zh-CN" altLang="en-US" dirty="0" smtClean="0"/>
              <a:t>。当流体向下运动时，</a:t>
            </a:r>
            <a:r>
              <a:rPr lang="zh-CN" altLang="en-US" dirty="0"/>
              <a:t>橄榄石辉石等重矿</a:t>
            </a:r>
            <a:r>
              <a:rPr lang="zh-CN" altLang="en-US" dirty="0" smtClean="0"/>
              <a:t>物的</a:t>
            </a:r>
            <a:r>
              <a:rPr lang="en-US" altLang="zh-CN" dirty="0" smtClean="0"/>
              <a:t>stokes</a:t>
            </a:r>
            <a:r>
              <a:rPr lang="zh-CN" altLang="en-US" dirty="0" smtClean="0"/>
              <a:t>速度（向下）会比流体的速度大，按照颗粒在时间步长内不穿过单个网格的要求，</a:t>
            </a:r>
            <a:r>
              <a:rPr lang="zh-CN" altLang="en-US" dirty="0"/>
              <a:t>橄榄石辉石等重矿</a:t>
            </a:r>
            <a:r>
              <a:rPr lang="zh-CN" altLang="en-US" dirty="0" smtClean="0"/>
              <a:t>物的运动将会使得时间步长变得比仅考虑液相流动的情况更小。同理，当流体向上运动时，斜长石等轻矿物的</a:t>
            </a:r>
            <a:r>
              <a:rPr lang="en-US" altLang="zh-CN" dirty="0" smtClean="0"/>
              <a:t>stokes</a:t>
            </a:r>
            <a:r>
              <a:rPr lang="zh-CN" altLang="en-US" dirty="0" smtClean="0"/>
              <a:t>速度（向上）会比流体向上的速度更大，斜长石等轻矿物的运动使得时间步长变得</a:t>
            </a:r>
            <a:r>
              <a:rPr lang="zh-CN" altLang="en-US" dirty="0"/>
              <a:t>比仅考虑液相流动的情况更</a:t>
            </a:r>
            <a:r>
              <a:rPr lang="zh-CN" altLang="en-US" dirty="0" smtClean="0"/>
              <a:t>小。在水平方向上，颗粒相对流体运动将产生拖拽力使得颗粒的运动速度总是趋近流体速度，故水平方向上的限制不会太强。</a:t>
            </a:r>
            <a:endParaRPr lang="en-US" altLang="zh-CN" dirty="0" smtClean="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zh-CN" altLang="en-US" dirty="0" smtClean="0"/>
              <a:t>由于计算时间步长的子例程</a:t>
            </a:r>
            <a:r>
              <a:rPr lang="en-US" altLang="zh-CN" dirty="0" smtClean="0"/>
              <a:t>TSTEP.f90</a:t>
            </a:r>
            <a:r>
              <a:rPr lang="zh-CN" altLang="en-US" dirty="0" smtClean="0"/>
              <a:t>在计算矿物结晶子例程</a:t>
            </a:r>
            <a:r>
              <a:rPr lang="en-US" altLang="zh-CN" dirty="0" smtClean="0"/>
              <a:t>MAGTFC.f90</a:t>
            </a:r>
            <a:r>
              <a:rPr lang="zh-CN" altLang="en-US" dirty="0" smtClean="0"/>
              <a:t>之前，故</a:t>
            </a:r>
            <a:r>
              <a:rPr lang="zh-CN" altLang="en-US" dirty="0"/>
              <a:t>当颗粒首次出现</a:t>
            </a:r>
            <a:r>
              <a:rPr lang="zh-CN" altLang="en-US" dirty="0" smtClean="0"/>
              <a:t>时，</a:t>
            </a:r>
            <a:r>
              <a:rPr lang="en-US" altLang="zh-CN" dirty="0" smtClean="0"/>
              <a:t>TSTEP.f90</a:t>
            </a:r>
            <a:r>
              <a:rPr lang="zh-CN" altLang="en-US" dirty="0" smtClean="0"/>
              <a:t>并未将颗粒运动对时间步长的限制考虑进去，这可能导致首次出现结晶时的时间步长过大。但实际上，颗粒首次出现时，一般体积很小，重力和浮力的影响一般小于流体拖拽力，因此可以认为首次出现的颗粒运动几乎和流体运动同步，即颗粒运动速度</a:t>
            </a:r>
            <a:r>
              <a:rPr lang="en-US" altLang="zh-CN" dirty="0" smtClean="0"/>
              <a:t>==</a:t>
            </a:r>
            <a:r>
              <a:rPr lang="zh-CN" altLang="en-US" dirty="0" smtClean="0"/>
              <a:t>流体速度。从数值上来讲，首次出现颗粒的时间步长就等于不考虑颗粒的时间步长，因此颗粒首次出现时由</a:t>
            </a:r>
            <a:r>
              <a:rPr lang="en-US" altLang="zh-CN" dirty="0" smtClean="0"/>
              <a:t>TSTEP.f90</a:t>
            </a:r>
            <a:r>
              <a:rPr lang="zh-CN" altLang="en-US" dirty="0" smtClean="0"/>
              <a:t>估计的时间步长依旧有效。当</a:t>
            </a:r>
            <a:r>
              <a:rPr lang="en-US" altLang="zh-CN" dirty="0" smtClean="0"/>
              <a:t>MAGTFC.f90</a:t>
            </a:r>
            <a:r>
              <a:rPr lang="zh-CN" altLang="en-US" dirty="0" smtClean="0"/>
              <a:t>计算出新的矿物结晶后，下一个时间步长的估算才会考虑颗粒运动带来的步长限制。</a:t>
            </a:r>
            <a:endParaRPr lang="en-US" dirty="0"/>
          </a:p>
        </p:txBody>
      </p:sp>
      <p:cxnSp>
        <p:nvCxnSpPr>
          <p:cNvPr id="4" name="Straight Arrow Connector 3"/>
          <p:cNvCxnSpPr/>
          <p:nvPr/>
        </p:nvCxnSpPr>
        <p:spPr>
          <a:xfrm>
            <a:off x="1158240" y="6225540"/>
            <a:ext cx="26974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1173480" y="3909060"/>
            <a:ext cx="0" cy="2324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1158240" y="4533900"/>
            <a:ext cx="1691640" cy="1691640"/>
          </a:xfrm>
          <a:prstGeom prst="line">
            <a:avLst/>
          </a:prstGeom>
        </p:spPr>
        <p:style>
          <a:lnRef idx="1">
            <a:schemeClr val="accent1"/>
          </a:lnRef>
          <a:fillRef idx="0">
            <a:schemeClr val="accent1"/>
          </a:fillRef>
          <a:effectRef idx="0">
            <a:schemeClr val="accent1"/>
          </a:effectRef>
          <a:fontRef idx="minor">
            <a:schemeClr val="tx1"/>
          </a:fontRef>
        </p:style>
      </p:cxnSp>
      <p:sp>
        <p:nvSpPr>
          <p:cNvPr id="9" name="Freeform 8"/>
          <p:cNvSpPr/>
          <p:nvPr/>
        </p:nvSpPr>
        <p:spPr>
          <a:xfrm>
            <a:off x="1158240" y="4792980"/>
            <a:ext cx="2026920" cy="1440180"/>
          </a:xfrm>
          <a:custGeom>
            <a:avLst/>
            <a:gdLst>
              <a:gd name="connsiteX0" fmla="*/ 0 w 2026920"/>
              <a:gd name="connsiteY0" fmla="*/ 1440180 h 1440180"/>
              <a:gd name="connsiteX1" fmla="*/ 830580 w 2026920"/>
              <a:gd name="connsiteY1" fmla="*/ 1287780 h 1440180"/>
              <a:gd name="connsiteX2" fmla="*/ 1363980 w 2026920"/>
              <a:gd name="connsiteY2" fmla="*/ 998220 h 1440180"/>
              <a:gd name="connsiteX3" fmla="*/ 1798320 w 2026920"/>
              <a:gd name="connsiteY3" fmla="*/ 548640 h 1440180"/>
              <a:gd name="connsiteX4" fmla="*/ 2026920 w 2026920"/>
              <a:gd name="connsiteY4" fmla="*/ 0 h 144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6920" h="1440180">
                <a:moveTo>
                  <a:pt x="0" y="1440180"/>
                </a:moveTo>
                <a:cubicBezTo>
                  <a:pt x="301625" y="1400810"/>
                  <a:pt x="603250" y="1361440"/>
                  <a:pt x="830580" y="1287780"/>
                </a:cubicBezTo>
                <a:cubicBezTo>
                  <a:pt x="1057910" y="1214120"/>
                  <a:pt x="1202690" y="1121410"/>
                  <a:pt x="1363980" y="998220"/>
                </a:cubicBezTo>
                <a:cubicBezTo>
                  <a:pt x="1525270" y="875030"/>
                  <a:pt x="1687830" y="715010"/>
                  <a:pt x="1798320" y="548640"/>
                </a:cubicBezTo>
                <a:cubicBezTo>
                  <a:pt x="1908810" y="382270"/>
                  <a:pt x="1967865" y="191135"/>
                  <a:pt x="202692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171700" y="6307574"/>
            <a:ext cx="309700" cy="369332"/>
          </a:xfrm>
          <a:prstGeom prst="rect">
            <a:avLst/>
          </a:prstGeom>
          <a:noFill/>
        </p:spPr>
        <p:txBody>
          <a:bodyPr wrap="none" rtlCol="0">
            <a:spAutoFit/>
          </a:bodyPr>
          <a:lstStyle/>
          <a:p>
            <a:r>
              <a:rPr lang="en-US" dirty="0" smtClean="0"/>
              <a:t>R</a:t>
            </a:r>
            <a:endParaRPr lang="en-US" dirty="0"/>
          </a:p>
        </p:txBody>
      </p:sp>
      <p:sp>
        <p:nvSpPr>
          <p:cNvPr id="11" name="TextBox 10"/>
          <p:cNvSpPr txBox="1"/>
          <p:nvPr/>
        </p:nvSpPr>
        <p:spPr>
          <a:xfrm rot="18765289">
            <a:off x="1729740" y="4975741"/>
            <a:ext cx="1066800" cy="369332"/>
          </a:xfrm>
          <a:prstGeom prst="rect">
            <a:avLst/>
          </a:prstGeom>
          <a:noFill/>
        </p:spPr>
        <p:txBody>
          <a:bodyPr wrap="square" rtlCol="0">
            <a:spAutoFit/>
          </a:bodyPr>
          <a:lstStyle/>
          <a:p>
            <a:r>
              <a:rPr lang="en-US" dirty="0" smtClean="0"/>
              <a:t>Stokes</a:t>
            </a:r>
          </a:p>
        </p:txBody>
      </p:sp>
      <p:sp>
        <p:nvSpPr>
          <p:cNvPr id="12" name="TextBox 11"/>
          <p:cNvSpPr txBox="1"/>
          <p:nvPr/>
        </p:nvSpPr>
        <p:spPr>
          <a:xfrm>
            <a:off x="2052180" y="5542002"/>
            <a:ext cx="1417320" cy="369332"/>
          </a:xfrm>
          <a:prstGeom prst="rect">
            <a:avLst/>
          </a:prstGeom>
          <a:noFill/>
        </p:spPr>
        <p:txBody>
          <a:bodyPr wrap="square" rtlCol="0">
            <a:spAutoFit/>
          </a:bodyPr>
          <a:lstStyle/>
          <a:p>
            <a:r>
              <a:rPr lang="zh-CN" altLang="en-US" dirty="0" smtClean="0"/>
              <a:t>重力</a:t>
            </a:r>
            <a:r>
              <a:rPr lang="en-US" altLang="zh-CN" dirty="0" smtClean="0"/>
              <a:t>+</a:t>
            </a:r>
            <a:r>
              <a:rPr lang="zh-CN" altLang="en-US" dirty="0" smtClean="0"/>
              <a:t>浮力</a:t>
            </a:r>
            <a:endParaRPr lang="en-US" dirty="0"/>
          </a:p>
        </p:txBody>
      </p:sp>
      <p:sp>
        <p:nvSpPr>
          <p:cNvPr id="13" name="TextBox 12"/>
          <p:cNvSpPr txBox="1"/>
          <p:nvPr/>
        </p:nvSpPr>
        <p:spPr>
          <a:xfrm>
            <a:off x="525780" y="4643386"/>
            <a:ext cx="640080" cy="369332"/>
          </a:xfrm>
          <a:prstGeom prst="rect">
            <a:avLst/>
          </a:prstGeom>
          <a:noFill/>
        </p:spPr>
        <p:txBody>
          <a:bodyPr wrap="square" rtlCol="0">
            <a:spAutoFit/>
          </a:bodyPr>
          <a:lstStyle/>
          <a:p>
            <a:r>
              <a:rPr lang="en-US" dirty="0" smtClean="0"/>
              <a:t>|F|</a:t>
            </a:r>
            <a:endParaRPr lang="en-US" dirty="0"/>
          </a:p>
        </p:txBody>
      </p:sp>
      <mc:AlternateContent xmlns:mc="http://schemas.openxmlformats.org/markup-compatibility/2006" xmlns:a14="http://schemas.microsoft.com/office/drawing/2010/main">
        <mc:Choice Requires="a14">
          <p:sp>
            <p:nvSpPr>
              <p:cNvPr id="14" name="TextBox 13"/>
              <p:cNvSpPr txBox="1"/>
              <p:nvPr/>
            </p:nvSpPr>
            <p:spPr>
              <a:xfrm>
                <a:off x="4236720" y="4895452"/>
                <a:ext cx="7261860" cy="968535"/>
              </a:xfrm>
              <a:prstGeom prst="rect">
                <a:avLst/>
              </a:prstGeom>
              <a:noFill/>
            </p:spPr>
            <p:txBody>
              <a:bodyPr wrap="square" rtlCol="0">
                <a:spAutoFit/>
              </a:bodyPr>
              <a:lstStyle/>
              <a:p>
                <a:r>
                  <a:rPr lang="en-US" dirty="0" smtClean="0"/>
                  <a:t>Stokes</a:t>
                </a:r>
                <a:r>
                  <a:rPr lang="zh-CN" altLang="en-US" dirty="0" smtClean="0"/>
                  <a:t>拖拽力中的固液相对速度可用自</a:t>
                </a:r>
                <a:r>
                  <a:rPr lang="zh-CN" altLang="en-US" dirty="0"/>
                  <a:t>然对流流体运动速度的估计：</a:t>
                </a:r>
                <a:endParaRPr lang="en-US" altLang="zh-CN" dirty="0"/>
              </a:p>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𝑔</m:t>
                          </m:r>
                          <m:r>
                            <a:rPr lang="en-US" i="1">
                              <a:latin typeface="Cambria Math" panose="02040503050406030204" pitchFamily="18" charset="0"/>
                            </a:rPr>
                            <m:t>∆</m:t>
                          </m:r>
                          <m:r>
                            <a:rPr lang="en-US" i="1">
                              <a:latin typeface="Cambria Math" panose="02040503050406030204" pitchFamily="18" charset="0"/>
                            </a:rPr>
                            <m:t>𝜌</m:t>
                          </m:r>
                          <m:sSup>
                            <m:sSupPr>
                              <m:ctrlPr>
                                <a:rPr lang="en-US" i="1">
                                  <a:latin typeface="Cambria Math" panose="02040503050406030204" pitchFamily="18" charset="0"/>
                                </a:rPr>
                              </m:ctrlPr>
                            </m:sSupPr>
                            <m:e>
                              <m:r>
                                <a:rPr lang="en-US" i="1">
                                  <a:latin typeface="Cambria Math" panose="02040503050406030204" pitchFamily="18" charset="0"/>
                                </a:rPr>
                                <m:t>𝐿</m:t>
                              </m:r>
                            </m:e>
                            <m:sup>
                              <m:r>
                                <a:rPr lang="en-US" i="1">
                                  <a:latin typeface="Cambria Math" panose="02040503050406030204" pitchFamily="18" charset="0"/>
                                </a:rPr>
                                <m:t>2</m:t>
                              </m:r>
                            </m:sup>
                          </m:sSup>
                        </m:num>
                        <m:den>
                          <m:r>
                            <a:rPr lang="en-US" i="1">
                              <a:latin typeface="Cambria Math" panose="02040503050406030204" pitchFamily="18" charset="0"/>
                            </a:rPr>
                            <m:t>𝜇</m:t>
                          </m:r>
                        </m:den>
                      </m:f>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4236720" y="4895452"/>
                <a:ext cx="7261860" cy="968535"/>
              </a:xfrm>
              <a:prstGeom prst="rect">
                <a:avLst/>
              </a:prstGeom>
              <a:blipFill>
                <a:blip r:embed="rId2"/>
                <a:stretch>
                  <a:fillRect l="-672" t="-3145"/>
                </a:stretch>
              </a:blipFill>
            </p:spPr>
            <p:txBody>
              <a:bodyPr/>
              <a:lstStyle/>
              <a:p>
                <a:r>
                  <a:rPr lang="en-US">
                    <a:noFill/>
                  </a:rPr>
                  <a:t> </a:t>
                </a:r>
              </a:p>
            </p:txBody>
          </p:sp>
        </mc:Fallback>
      </mc:AlternateContent>
    </p:spTree>
    <p:extLst>
      <p:ext uri="{BB962C8B-B14F-4D97-AF65-F5344CB8AC3E}">
        <p14:creationId xmlns:p14="http://schemas.microsoft.com/office/powerpoint/2010/main" val="8356823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541020" y="419100"/>
                <a:ext cx="11079480" cy="7050713"/>
              </a:xfrm>
              <a:prstGeom prst="rect">
                <a:avLst/>
              </a:prstGeom>
              <a:noFill/>
            </p:spPr>
            <p:txBody>
              <a:bodyPr wrap="square" rtlCol="0">
                <a:spAutoFit/>
              </a:bodyPr>
              <a:lstStyle/>
              <a:p>
                <a:r>
                  <a:rPr lang="zh-CN" altLang="en-US" dirty="0" smtClean="0"/>
                  <a:t>颗粒撞击算法</a:t>
                </a:r>
                <a:endParaRPr lang="en-US" altLang="zh-CN" dirty="0" smtClean="0"/>
              </a:p>
              <a:p>
                <a:endParaRPr lang="en-US" dirty="0"/>
              </a:p>
              <a:p>
                <a:pPr marL="285750" indent="-285750">
                  <a:buFont typeface="Wingdings" panose="05000000000000000000" pitchFamily="2" charset="2"/>
                  <a:buChar char="§"/>
                </a:pPr>
                <a:r>
                  <a:rPr lang="zh-CN" altLang="en-US" dirty="0" smtClean="0"/>
                  <a:t>对某确定颗粒</a:t>
                </a:r>
                <a:r>
                  <a:rPr lang="en-US" altLang="zh-CN" dirty="0" smtClean="0"/>
                  <a:t>k</a:t>
                </a:r>
                <a:r>
                  <a:rPr lang="zh-CN" altLang="en-US" dirty="0" smtClean="0"/>
                  <a:t>，所在网格为（</a:t>
                </a:r>
                <a:r>
                  <a:rPr lang="en-US" altLang="zh-CN" dirty="0" err="1" smtClean="0"/>
                  <a:t>j,i</a:t>
                </a:r>
                <a:r>
                  <a:rPr lang="zh-CN" altLang="en-US" dirty="0" smtClean="0"/>
                  <a:t>），搜索最邻近网格中的所有颗粒，针对最邻近网格中的某颗粒</a:t>
                </a:r>
                <a:r>
                  <a:rPr lang="en-US" altLang="zh-CN" dirty="0" smtClean="0"/>
                  <a:t>p</a:t>
                </a:r>
                <a:r>
                  <a:rPr lang="zh-CN" altLang="en-US" dirty="0" smtClean="0"/>
                  <a:t>，考虑经过时间</a:t>
                </a:r>
                <a:r>
                  <a:rPr lang="en-US" altLang="zh-CN" dirty="0" err="1" smtClean="0"/>
                  <a:t>ddt</a:t>
                </a:r>
                <a:r>
                  <a:rPr lang="en-US" altLang="zh-CN" dirty="0" smtClean="0"/>
                  <a:t>&lt;=</a:t>
                </a:r>
                <a:r>
                  <a:rPr lang="en-US" altLang="zh-CN" dirty="0" err="1" smtClean="0"/>
                  <a:t>dtb</a:t>
                </a:r>
                <a:r>
                  <a:rPr lang="zh-CN" altLang="en-US" dirty="0" smtClean="0"/>
                  <a:t>后颗粒</a:t>
                </a:r>
                <a:r>
                  <a:rPr lang="en-US" altLang="zh-CN" dirty="0" smtClean="0"/>
                  <a:t>k, p</a:t>
                </a:r>
                <a:r>
                  <a:rPr lang="zh-CN" altLang="en-US" dirty="0" smtClean="0"/>
                  <a:t>是否能发生碰撞。两颗粒旧时刻位置已知</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 </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𝑝</m:t>
                        </m:r>
                      </m:sub>
                      <m:sup>
                        <m:r>
                          <a:rPr lang="en-US" altLang="zh-CN" b="0" i="1" smtClean="0">
                            <a:latin typeface="Cambria Math" panose="02040503050406030204" pitchFamily="18" charset="0"/>
                          </a:rPr>
                          <m:t>𝑛</m:t>
                        </m:r>
                      </m:sup>
                    </m:sSubSup>
                  </m:oMath>
                </a14:m>
                <a:r>
                  <a:rPr lang="zh-CN" altLang="en-US" dirty="0" smtClean="0"/>
                  <a:t>，旧时刻</a:t>
                </a:r>
                <a:r>
                  <a:rPr lang="zh-CN" altLang="en-US" dirty="0"/>
                  <a:t>速</a:t>
                </a:r>
                <a:r>
                  <a:rPr lang="zh-CN" altLang="en-US" dirty="0" smtClean="0"/>
                  <a:t>度</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 </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𝑝</m:t>
                        </m:r>
                      </m:sub>
                      <m:sup>
                        <m:r>
                          <a:rPr lang="en-US" altLang="zh-CN" b="0" i="1" smtClean="0">
                            <a:latin typeface="Cambria Math" panose="02040503050406030204" pitchFamily="18" charset="0"/>
                          </a:rPr>
                          <m:t>𝑛</m:t>
                        </m:r>
                      </m:sup>
                    </m:sSubSup>
                  </m:oMath>
                </a14:m>
                <a:r>
                  <a:rPr lang="zh-CN" altLang="en-US" dirty="0" smtClean="0"/>
                  <a:t>，旧时刻加速度</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  </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𝑝</m:t>
                        </m:r>
                      </m:sub>
                      <m:sup>
                        <m:r>
                          <a:rPr lang="en-US" altLang="zh-CN" b="0" i="1" smtClean="0">
                            <a:latin typeface="Cambria Math" panose="02040503050406030204" pitchFamily="18" charset="0"/>
                          </a:rPr>
                          <m:t>𝑛</m:t>
                        </m:r>
                      </m:sup>
                    </m:sSubSup>
                  </m:oMath>
                </a14:m>
                <a:r>
                  <a:rPr lang="zh-CN" altLang="en-US" dirty="0" smtClean="0"/>
                  <a:t>，则两颗粒在新时刻的位置为：</a:t>
                </a:r>
                <a:endParaRPr lang="en-US" altLang="zh-CN" dirty="0" smtClean="0"/>
              </a:p>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𝑝</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𝑝</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m:t>
                              </m:r>
                            </m:e>
                          </m:acc>
                        </m:e>
                        <m:sub>
                          <m:r>
                            <a:rPr lang="en-US" b="0" i="1" smtClean="0">
                              <a:latin typeface="Cambria Math" panose="02040503050406030204" pitchFamily="18" charset="0"/>
                            </a:rPr>
                            <m:t>𝑝</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r>
                        <a:rPr lang="en-US" b="0" i="1" smtClean="0">
                          <a:latin typeface="Cambria Math" panose="02040503050406030204" pitchFamily="18" charset="0"/>
                        </a:rPr>
                        <m:t>𝑑𝑑𝑡</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𝑎</m:t>
                              </m:r>
                            </m:e>
                          </m:acc>
                        </m:e>
                        <m:sub>
                          <m:r>
                            <a:rPr lang="en-US" b="0" i="1" smtClean="0">
                              <a:latin typeface="Cambria Math" panose="02040503050406030204" pitchFamily="18" charset="0"/>
                            </a:rPr>
                            <m:t>𝑝</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r>
                        <a:rPr lang="en-US" b="0" i="1" smtClean="0">
                          <a:latin typeface="Cambria Math" panose="02040503050406030204" pitchFamily="18" charset="0"/>
                        </a:rPr>
                        <m:t>𝑑𝑑</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oMath>
                  </m:oMathPara>
                </a14:m>
                <a:endParaRPr lang="en-US" dirty="0" smtClean="0"/>
              </a:p>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𝑘</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m:t>
                              </m:r>
                            </m:e>
                          </m:acc>
                        </m:e>
                        <m:sub>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r>
                        <a:rPr lang="en-US" b="0" i="1" smtClean="0">
                          <a:latin typeface="Cambria Math" panose="02040503050406030204" pitchFamily="18" charset="0"/>
                        </a:rPr>
                        <m:t>𝑑𝑑𝑡</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𝑎</m:t>
                              </m:r>
                            </m:e>
                          </m:acc>
                        </m:e>
                        <m:sub>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r>
                        <a:rPr lang="en-US" b="0" i="1" smtClean="0">
                          <a:latin typeface="Cambria Math" panose="02040503050406030204" pitchFamily="18" charset="0"/>
                        </a:rPr>
                        <m:t>𝑑𝑑</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2</m:t>
                          </m:r>
                        </m:sup>
                      </m:sSup>
                    </m:oMath>
                  </m:oMathPara>
                </a14:m>
                <a:endParaRPr lang="en-US" b="0" i="1" dirty="0" smtClean="0">
                  <a:latin typeface="Cambria Math" panose="02040503050406030204" pitchFamily="18" charset="0"/>
                </a:endParaRPr>
              </a:p>
              <a:p>
                <a:r>
                  <a:rPr lang="zh-CN" altLang="en-US" dirty="0">
                    <a:latin typeface="Cambria Math" panose="02040503050406030204" pitchFamily="18" charset="0"/>
                  </a:rPr>
                  <a:t>令</a:t>
                </a:r>
                <a14:m>
                  <m:oMath xmlns:m="http://schemas.openxmlformats.org/officeDocument/2006/math">
                    <m:d>
                      <m:dPr>
                        <m:begChr m:val="|"/>
                        <m:endChr m:val="|"/>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𝑋</m:t>
                                </m:r>
                              </m:e>
                            </m:acc>
                          </m:e>
                          <m:sub>
                            <m:r>
                              <a:rPr lang="en-US" altLang="zh-CN" b="0" i="1" smtClean="0">
                                <a:latin typeface="Cambria Math" panose="02040503050406030204" pitchFamily="18" charset="0"/>
                              </a:rPr>
                              <m:t>𝑝</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𝑋</m:t>
                                </m:r>
                              </m:e>
                            </m:acc>
                          </m:e>
                          <m:sub>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m:t>
                            </m:r>
                          </m:sup>
                        </m:sSubSup>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𝑝</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𝑟</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oMath>
                </a14:m>
                <a:r>
                  <a:rPr lang="zh-CN" altLang="en-US" dirty="0" smtClean="0"/>
                  <a:t>，求解时间</a:t>
                </a:r>
                <a:r>
                  <a:rPr lang="en-US" altLang="zh-CN" dirty="0" err="1" smtClean="0"/>
                  <a:t>ddt</a:t>
                </a:r>
                <a:r>
                  <a:rPr lang="zh-CN" altLang="en-US" dirty="0" smtClean="0"/>
                  <a:t>。若</a:t>
                </a:r>
                <a:r>
                  <a:rPr lang="en-US" altLang="zh-CN" dirty="0" err="1" smtClean="0"/>
                  <a:t>ddt</a:t>
                </a:r>
                <a:r>
                  <a:rPr lang="zh-CN" altLang="en-US" dirty="0" smtClean="0"/>
                  <a:t>无解，则两颗粒无法相遇；若</a:t>
                </a:r>
                <a:r>
                  <a:rPr lang="en-US" altLang="zh-CN" dirty="0" err="1" smtClean="0"/>
                  <a:t>ddt</a:t>
                </a:r>
                <a:r>
                  <a:rPr lang="zh-CN" altLang="en-US" dirty="0" smtClean="0"/>
                  <a:t>有解，但</a:t>
                </a:r>
                <a:r>
                  <a:rPr lang="en-US" altLang="zh-CN" dirty="0" err="1" smtClean="0"/>
                  <a:t>ddt</a:t>
                </a:r>
                <a:r>
                  <a:rPr lang="en-US" altLang="zh-CN" dirty="0" smtClean="0"/>
                  <a:t>&gt;</a:t>
                </a:r>
                <a:r>
                  <a:rPr lang="en-US" altLang="zh-CN" dirty="0" err="1" smtClean="0"/>
                  <a:t>dtb</a:t>
                </a:r>
                <a:r>
                  <a:rPr lang="zh-CN" altLang="en-US" dirty="0" smtClean="0"/>
                  <a:t>，则时间超过</a:t>
                </a:r>
                <a:r>
                  <a:rPr lang="en-US" altLang="zh-CN" dirty="0" err="1" smtClean="0"/>
                  <a:t>dtb</a:t>
                </a:r>
                <a:r>
                  <a:rPr lang="zh-CN" altLang="en-US" dirty="0" smtClean="0"/>
                  <a:t>后两颗粒会相遇，但在该时间步长内无法相遇；若</a:t>
                </a:r>
                <a:r>
                  <a:rPr lang="en-US" altLang="zh-CN" dirty="0" err="1" smtClean="0"/>
                  <a:t>ddt</a:t>
                </a:r>
                <a:r>
                  <a:rPr lang="zh-CN" altLang="en-US" dirty="0" smtClean="0"/>
                  <a:t>有解，且</a:t>
                </a:r>
                <a:r>
                  <a:rPr lang="en-US" altLang="zh-CN" dirty="0" err="1" smtClean="0"/>
                  <a:t>ddt</a:t>
                </a:r>
                <a:r>
                  <a:rPr lang="en-US" altLang="zh-CN" dirty="0" smtClean="0"/>
                  <a:t>&lt;=</a:t>
                </a:r>
                <a:r>
                  <a:rPr lang="en-US" altLang="zh-CN" dirty="0" err="1" smtClean="0"/>
                  <a:t>dtb</a:t>
                </a:r>
                <a:r>
                  <a:rPr lang="zh-CN" altLang="en-US" dirty="0" smtClean="0"/>
                  <a:t>，则采用</a:t>
                </a:r>
                <a:r>
                  <a:rPr lang="en-US" altLang="zh-CN" dirty="0" smtClean="0"/>
                  <a:t>suckale2012</a:t>
                </a:r>
                <a:r>
                  <a:rPr lang="zh-CN" altLang="en-US" dirty="0" smtClean="0"/>
                  <a:t>的碰撞</a:t>
                </a:r>
                <a:r>
                  <a:rPr lang="en-US" altLang="zh-CN" dirty="0" smtClean="0"/>
                  <a:t>-</a:t>
                </a:r>
                <a:r>
                  <a:rPr lang="zh-CN" altLang="en-US" dirty="0" smtClean="0"/>
                  <a:t>聚合方式。</a:t>
                </a:r>
                <a:r>
                  <a:rPr lang="zh-CN" altLang="en-US" b="1" dirty="0" smtClean="0">
                    <a:solidFill>
                      <a:srgbClr val="FF0000"/>
                    </a:solidFill>
                  </a:rPr>
                  <a:t>其中旧时刻加速度依据旧时刻重力，浮力，拖拽力等合力来确定。</a:t>
                </a:r>
                <a:r>
                  <a:rPr lang="en-US" altLang="zh-CN" b="1" dirty="0" smtClean="0">
                    <a:solidFill>
                      <a:srgbClr val="FF0000"/>
                    </a:solidFill>
                  </a:rPr>
                  <a:t>K</a:t>
                </a:r>
                <a:r>
                  <a:rPr lang="zh-CN" altLang="en-US" b="1" dirty="0" smtClean="0">
                    <a:solidFill>
                      <a:srgbClr val="FF0000"/>
                    </a:solidFill>
                  </a:rPr>
                  <a:t>是</a:t>
                </a:r>
                <a:r>
                  <a:rPr lang="zh-CN" altLang="en-US" b="1" u="sng" dirty="0" smtClean="0">
                    <a:solidFill>
                      <a:srgbClr val="FF0000"/>
                    </a:solidFill>
                    <a:effectLst>
                      <a:outerShdw blurRad="38100" dist="38100" dir="2700000" algn="tl">
                        <a:srgbClr val="000000">
                          <a:alpha val="43137"/>
                        </a:srgbClr>
                      </a:outerShdw>
                    </a:effectLst>
                  </a:rPr>
                  <a:t>全部</a:t>
                </a:r>
                <a:r>
                  <a:rPr lang="zh-CN" altLang="en-US" b="1" dirty="0" smtClean="0">
                    <a:solidFill>
                      <a:srgbClr val="FF0000"/>
                    </a:solidFill>
                  </a:rPr>
                  <a:t>颗粒，</a:t>
                </a:r>
                <a:r>
                  <a:rPr lang="en-US" altLang="zh-CN" b="1" dirty="0" smtClean="0">
                    <a:solidFill>
                      <a:srgbClr val="FF0000"/>
                    </a:solidFill>
                  </a:rPr>
                  <a:t>p</a:t>
                </a:r>
                <a:r>
                  <a:rPr lang="zh-CN" altLang="en-US" b="1" dirty="0" smtClean="0">
                    <a:solidFill>
                      <a:srgbClr val="FF0000"/>
                    </a:solidFill>
                  </a:rPr>
                  <a:t>是</a:t>
                </a:r>
                <a:r>
                  <a:rPr lang="en-US" altLang="zh-CN" b="1" dirty="0" smtClean="0">
                    <a:solidFill>
                      <a:srgbClr val="FF0000"/>
                    </a:solidFill>
                  </a:rPr>
                  <a:t>k</a:t>
                </a:r>
                <a:r>
                  <a:rPr lang="zh-CN" altLang="en-US" b="1" dirty="0" smtClean="0">
                    <a:solidFill>
                      <a:srgbClr val="FF0000"/>
                    </a:solidFill>
                  </a:rPr>
                  <a:t>的</a:t>
                </a:r>
                <a:r>
                  <a:rPr lang="zh-CN" altLang="en-US" b="1" u="sng" dirty="0" smtClean="0">
                    <a:solidFill>
                      <a:srgbClr val="FF0000"/>
                    </a:solidFill>
                    <a:effectLst>
                      <a:outerShdw blurRad="38100" dist="38100" dir="2700000" algn="tl">
                        <a:srgbClr val="000000">
                          <a:alpha val="43137"/>
                        </a:srgbClr>
                      </a:outerShdw>
                    </a:effectLst>
                  </a:rPr>
                  <a:t>所有最邻近</a:t>
                </a:r>
                <a:r>
                  <a:rPr lang="zh-CN" altLang="en-US" b="1" dirty="0" smtClean="0">
                    <a:solidFill>
                      <a:srgbClr val="FF0000"/>
                    </a:solidFill>
                  </a:rPr>
                  <a:t>颗粒。</a:t>
                </a:r>
                <a:r>
                  <a:rPr lang="zh-CN" altLang="en-US" dirty="0" smtClean="0"/>
                  <a:t>颗粒</a:t>
                </a:r>
                <a:r>
                  <a:rPr lang="en-US" altLang="zh-CN" dirty="0" err="1" smtClean="0"/>
                  <a:t>k,p</a:t>
                </a:r>
                <a:r>
                  <a:rPr lang="zh-CN" altLang="en-US" dirty="0" smtClean="0"/>
                  <a:t>撞击后，更新颗粒</a:t>
                </a:r>
                <a:r>
                  <a:rPr lang="en-US" altLang="zh-CN" dirty="0" smtClean="0"/>
                  <a:t>k, p</a:t>
                </a:r>
                <a:r>
                  <a:rPr lang="zh-CN" altLang="en-US" dirty="0" smtClean="0"/>
                  <a:t>的位置，速度和加速度。</a:t>
                </a:r>
                <a:endParaRPr lang="en-US" altLang="zh-CN" dirty="0" smtClean="0"/>
              </a:p>
              <a:p>
                <a:endParaRPr lang="en-US" dirty="0"/>
              </a:p>
              <a:p>
                <a:pPr marL="285750" indent="-285750">
                  <a:buFont typeface="Wingdings" panose="05000000000000000000" pitchFamily="2" charset="2"/>
                  <a:buChar char="§"/>
                </a:pPr>
                <a:r>
                  <a:rPr lang="zh-CN" altLang="en-US" dirty="0" smtClean="0"/>
                  <a:t>由于</a:t>
                </a:r>
                <a:r>
                  <a:rPr lang="en-US" altLang="zh-CN" dirty="0" err="1" smtClean="0"/>
                  <a:t>ddt</a:t>
                </a:r>
                <a:r>
                  <a:rPr lang="en-US" altLang="zh-CN" dirty="0" smtClean="0"/>
                  <a:t>&lt;=</a:t>
                </a:r>
                <a:r>
                  <a:rPr lang="en-US" altLang="zh-CN" dirty="0" err="1" smtClean="0"/>
                  <a:t>dtb</a:t>
                </a:r>
                <a:r>
                  <a:rPr lang="zh-CN" altLang="en-US" dirty="0" smtClean="0"/>
                  <a:t>，故在</a:t>
                </a:r>
                <a:r>
                  <a:rPr lang="en-US" altLang="zh-CN" dirty="0" err="1" smtClean="0"/>
                  <a:t>dtb</a:t>
                </a:r>
                <a:r>
                  <a:rPr lang="zh-CN" altLang="en-US" dirty="0" smtClean="0"/>
                  <a:t>内还可能发生后续撞击，后续撞击依然按照上述方法更新位置</a:t>
                </a:r>
                <a:r>
                  <a:rPr lang="en-US" altLang="zh-CN" dirty="0" smtClean="0"/>
                  <a:t>-</a:t>
                </a:r>
                <a:r>
                  <a:rPr lang="zh-CN" altLang="en-US" dirty="0" smtClean="0"/>
                  <a:t>求解碰撞时间间隔</a:t>
                </a:r>
                <a:r>
                  <a:rPr lang="en-US" altLang="zh-CN" dirty="0" smtClean="0"/>
                  <a:t>-</a:t>
                </a:r>
                <a:r>
                  <a:rPr lang="zh-CN" altLang="en-US" dirty="0" smtClean="0"/>
                  <a:t>碰撞的顺序进行。</a:t>
                </a:r>
                <a:endParaRPr lang="en-US" altLang="zh-CN" dirty="0" smtClean="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zh-CN" altLang="en-US" b="1" u="sng" dirty="0" smtClean="0">
                    <a:solidFill>
                      <a:srgbClr val="00B050"/>
                    </a:solidFill>
                  </a:rPr>
                  <a:t>特别注意，某对撞击颗粒需要</a:t>
                </a:r>
                <a:r>
                  <a:rPr lang="en-US" altLang="zh-CN" b="1" u="sng" dirty="0" smtClean="0">
                    <a:solidFill>
                      <a:srgbClr val="00B050"/>
                    </a:solidFill>
                  </a:rPr>
                  <a:t>ddt1</a:t>
                </a:r>
                <a:r>
                  <a:rPr lang="zh-CN" altLang="en-US" b="1" u="sng" dirty="0" smtClean="0">
                    <a:solidFill>
                      <a:srgbClr val="00B050"/>
                    </a:solidFill>
                  </a:rPr>
                  <a:t>时间间隔相遇碰撞，而另外某对撞击颗粒需要</a:t>
                </a:r>
                <a:r>
                  <a:rPr lang="en-US" altLang="zh-CN" b="1" u="sng" dirty="0" smtClean="0">
                    <a:solidFill>
                      <a:srgbClr val="00B050"/>
                    </a:solidFill>
                  </a:rPr>
                  <a:t>ddt2</a:t>
                </a:r>
                <a:r>
                  <a:rPr lang="zh-CN" altLang="en-US" b="1" u="sng" dirty="0" smtClean="0">
                    <a:solidFill>
                      <a:srgbClr val="00B050"/>
                    </a:solidFill>
                  </a:rPr>
                  <a:t>时间间隔才能相遇碰撞，两者时间间隔并不相等，则四颗颗粒的位置更新并不同步，位置更新不同步将导致搜寻最邻近粒子时发生错误：本应该在下一时刻发生碰撞的某两颗颗粒因为位置更新不够或过多而不能碰撞。为解决这一问题，我们应当使用最小撞击时间间隔作为所有粒子的更新时间间隔，即将所有撞击时间间隔</a:t>
                </a:r>
                <a:r>
                  <a:rPr lang="en-US" altLang="zh-CN" b="1" u="sng" dirty="0" err="1" smtClean="0">
                    <a:solidFill>
                      <a:srgbClr val="00B050"/>
                    </a:solidFill>
                  </a:rPr>
                  <a:t>ddt</a:t>
                </a:r>
                <a:r>
                  <a:rPr lang="zh-CN" altLang="en-US" b="1" u="sng" dirty="0" smtClean="0">
                    <a:solidFill>
                      <a:srgbClr val="00B050"/>
                    </a:solidFill>
                  </a:rPr>
                  <a:t>取最小值作为公共时间间隔来更新所有粒子的位置，速度和加速度。撞击多次以后，最终的时间点停在</a:t>
                </a:r>
                <a:r>
                  <a:rPr lang="en-US" altLang="zh-CN" b="1" u="sng" dirty="0" err="1" smtClean="0">
                    <a:solidFill>
                      <a:srgbClr val="00B050"/>
                    </a:solidFill>
                  </a:rPr>
                  <a:t>t+dtb</a:t>
                </a:r>
                <a:r>
                  <a:rPr lang="zh-CN" altLang="en-US" b="1" u="sng" dirty="0" smtClean="0">
                    <a:solidFill>
                      <a:srgbClr val="00B050"/>
                    </a:solidFill>
                  </a:rPr>
                  <a:t>。液相在</a:t>
                </a:r>
                <a:r>
                  <a:rPr lang="en-US" altLang="zh-CN" b="1" u="sng" dirty="0" smtClean="0">
                    <a:solidFill>
                      <a:srgbClr val="00B050"/>
                    </a:solidFill>
                  </a:rPr>
                  <a:t>[</a:t>
                </a:r>
                <a:r>
                  <a:rPr lang="en-US" altLang="zh-CN" b="1" u="sng" dirty="0" err="1" smtClean="0">
                    <a:solidFill>
                      <a:srgbClr val="00B050"/>
                    </a:solidFill>
                  </a:rPr>
                  <a:t>t,t+dt</a:t>
                </a:r>
                <a:r>
                  <a:rPr lang="en-US" altLang="zh-CN" b="1" u="sng" dirty="0" smtClean="0">
                    <a:solidFill>
                      <a:srgbClr val="00B050"/>
                    </a:solidFill>
                  </a:rPr>
                  <a:t>)</a:t>
                </a:r>
                <a:r>
                  <a:rPr lang="zh-CN" altLang="en-US" b="1" u="sng" dirty="0" smtClean="0">
                    <a:solidFill>
                      <a:srgbClr val="00B050"/>
                    </a:solidFill>
                  </a:rPr>
                  <a:t>过程中速度温度等保持不变（保持显式）。另外，不能使用颗粒的位置来作为颗粒是否发生碰撞的条件，因为颗粒间可能一直保持固定的距离，没有相对运动速度是永远无法相撞</a:t>
                </a:r>
                <a:r>
                  <a:rPr lang="zh-CN" altLang="en-US" b="1" u="sng" smtClean="0">
                    <a:solidFill>
                      <a:srgbClr val="00B050"/>
                    </a:solidFill>
                  </a:rPr>
                  <a:t>的。</a:t>
                </a:r>
                <a:r>
                  <a:rPr lang="zh-CN" altLang="en-US" b="1" u="sng">
                    <a:solidFill>
                      <a:srgbClr val="00B050"/>
                    </a:solidFill>
                  </a:rPr>
                  <a:t>因</a:t>
                </a:r>
                <a:r>
                  <a:rPr lang="zh-CN" altLang="en-US" b="1" u="sng" smtClean="0">
                    <a:solidFill>
                      <a:srgbClr val="00B050"/>
                    </a:solidFill>
                  </a:rPr>
                  <a:t>此，本页所提及的算法有效地避免了这类假碰撞。</a:t>
                </a:r>
                <a:endParaRPr lang="en-US" b="1" u="sng" dirty="0">
                  <a:solidFill>
                    <a:srgbClr val="00B050"/>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541020" y="419100"/>
                <a:ext cx="11079480" cy="7050713"/>
              </a:xfrm>
              <a:prstGeom prst="rect">
                <a:avLst/>
              </a:prstGeom>
              <a:blipFill>
                <a:blip r:embed="rId2"/>
                <a:stretch>
                  <a:fillRect l="-495" t="-519" r="-495" b="-433"/>
                </a:stretch>
              </a:blipFill>
            </p:spPr>
            <p:txBody>
              <a:bodyPr/>
              <a:lstStyle/>
              <a:p>
                <a:r>
                  <a:rPr lang="en-US">
                    <a:noFill/>
                  </a:rPr>
                  <a:t> </a:t>
                </a:r>
              </a:p>
            </p:txBody>
          </p:sp>
        </mc:Fallback>
      </mc:AlternateContent>
    </p:spTree>
    <p:extLst>
      <p:ext uri="{BB962C8B-B14F-4D97-AF65-F5344CB8AC3E}">
        <p14:creationId xmlns:p14="http://schemas.microsoft.com/office/powerpoint/2010/main" val="40827446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55320" y="350520"/>
            <a:ext cx="11018520" cy="2031325"/>
          </a:xfrm>
          <a:prstGeom prst="rect">
            <a:avLst/>
          </a:prstGeom>
          <a:noFill/>
        </p:spPr>
        <p:txBody>
          <a:bodyPr wrap="square" rtlCol="0">
            <a:spAutoFit/>
          </a:bodyPr>
          <a:lstStyle/>
          <a:p>
            <a:r>
              <a:rPr lang="zh-CN" altLang="en-US" dirty="0" smtClean="0"/>
              <a:t>从颗粒撞击的角度来讲，我们完全可以将最小颗粒撞击时间间隔作为整个模拟过程的时间步长，因为通常来讲，颗粒可能较多较小，碰撞频繁，颗粒碰撞时间间隔</a:t>
            </a:r>
            <a:r>
              <a:rPr lang="en-US" altLang="zh-CN" dirty="0" err="1" smtClean="0"/>
              <a:t>dtx</a:t>
            </a:r>
            <a:r>
              <a:rPr lang="en-US" altLang="zh-CN" dirty="0" smtClean="0"/>
              <a:t>&lt;</a:t>
            </a:r>
            <a:r>
              <a:rPr lang="en-US" altLang="zh-CN" dirty="0" err="1" smtClean="0"/>
              <a:t>dtb</a:t>
            </a:r>
            <a:r>
              <a:rPr lang="zh-CN" altLang="en-US" dirty="0" smtClean="0"/>
              <a:t>。所以，通常情况下是可以将颗粒碰撞时间间隔作为全局时间步长。但依然有未知的特殊情况，如在时间步长</a:t>
            </a:r>
            <a:r>
              <a:rPr lang="en-US" altLang="zh-CN" dirty="0" err="1" smtClean="0"/>
              <a:t>dtb</a:t>
            </a:r>
            <a:r>
              <a:rPr lang="zh-CN" altLang="en-US" dirty="0" smtClean="0"/>
              <a:t>内没有任何颗粒发生碰撞，为了保证流场和传热计算的数值稳定，依然需要满足时间步长为</a:t>
            </a:r>
            <a:r>
              <a:rPr lang="en-US" altLang="zh-CN" dirty="0" err="1" smtClean="0"/>
              <a:t>dtb</a:t>
            </a:r>
            <a:r>
              <a:rPr lang="zh-CN" altLang="en-US" dirty="0" smtClean="0"/>
              <a:t>。因此，我们以</a:t>
            </a:r>
            <a:r>
              <a:rPr lang="en-US" altLang="zh-CN" dirty="0" err="1" smtClean="0"/>
              <a:t>dtb</a:t>
            </a:r>
            <a:r>
              <a:rPr lang="zh-CN" altLang="en-US" dirty="0" smtClean="0"/>
              <a:t>为全局时间步长，而颗粒撞击时间间隔为局部时间步长。</a:t>
            </a:r>
            <a:endParaRPr lang="en-US" altLang="zh-CN" dirty="0" smtClean="0"/>
          </a:p>
          <a:p>
            <a:endParaRPr lang="en-US" dirty="0"/>
          </a:p>
          <a:p>
            <a:r>
              <a:rPr lang="en-US" dirty="0" smtClean="0"/>
              <a:t>General magma dynamics simulator: </a:t>
            </a:r>
            <a:r>
              <a:rPr lang="en-US" dirty="0" err="1" smtClean="0"/>
              <a:t>GMDS.PanGu</a:t>
            </a:r>
            <a:endParaRPr lang="en-US" dirty="0"/>
          </a:p>
        </p:txBody>
      </p:sp>
      <p:grpSp>
        <p:nvGrpSpPr>
          <p:cNvPr id="5" name="Group 4"/>
          <p:cNvGrpSpPr/>
          <p:nvPr/>
        </p:nvGrpSpPr>
        <p:grpSpPr>
          <a:xfrm>
            <a:off x="808762" y="2806312"/>
            <a:ext cx="10769923" cy="2133656"/>
            <a:chOff x="808762" y="2806312"/>
            <a:chExt cx="10769923" cy="2133656"/>
          </a:xfrm>
        </p:grpSpPr>
        <p:pic>
          <p:nvPicPr>
            <p:cNvPr id="3" name="Picture 2"/>
            <p:cNvPicPr>
              <a:picLocks noChangeAspect="1"/>
            </p:cNvPicPr>
            <p:nvPr/>
          </p:nvPicPr>
          <p:blipFill>
            <a:blip r:embed="rId2"/>
            <a:stretch>
              <a:fillRect/>
            </a:stretch>
          </p:blipFill>
          <p:spPr>
            <a:xfrm>
              <a:off x="808762" y="2806312"/>
              <a:ext cx="3548836" cy="1915936"/>
            </a:xfrm>
            <a:prstGeom prst="rect">
              <a:avLst/>
            </a:prstGeom>
          </p:spPr>
        </p:pic>
        <p:pic>
          <p:nvPicPr>
            <p:cNvPr id="4" name="Picture 3"/>
            <p:cNvPicPr>
              <a:picLocks noChangeAspect="1"/>
            </p:cNvPicPr>
            <p:nvPr/>
          </p:nvPicPr>
          <p:blipFill>
            <a:blip r:embed="rId3"/>
            <a:stretch>
              <a:fillRect/>
            </a:stretch>
          </p:blipFill>
          <p:spPr>
            <a:xfrm>
              <a:off x="4301395" y="2806312"/>
              <a:ext cx="7277290" cy="2133656"/>
            </a:xfrm>
            <a:prstGeom prst="rect">
              <a:avLst/>
            </a:prstGeom>
          </p:spPr>
        </p:pic>
      </p:grpSp>
    </p:spTree>
    <p:extLst>
      <p:ext uri="{BB962C8B-B14F-4D97-AF65-F5344CB8AC3E}">
        <p14:creationId xmlns:p14="http://schemas.microsoft.com/office/powerpoint/2010/main" val="3758874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91690" y="320040"/>
            <a:ext cx="8629650" cy="523220"/>
          </a:xfrm>
          <a:prstGeom prst="rect">
            <a:avLst/>
          </a:prstGeom>
          <a:noFill/>
        </p:spPr>
        <p:txBody>
          <a:bodyPr wrap="square" rtlCol="0">
            <a:spAutoFit/>
          </a:bodyPr>
          <a:lstStyle/>
          <a:p>
            <a:pPr algn="ctr"/>
            <a:r>
              <a:rPr lang="zh-CN" altLang="en-US" sz="2800" dirty="0"/>
              <a:t>颗</a:t>
            </a:r>
            <a:r>
              <a:rPr lang="zh-CN" altLang="en-US" sz="2800" dirty="0" smtClean="0"/>
              <a:t>粒在流场中的运动</a:t>
            </a:r>
            <a:endParaRPr lang="en-US" sz="2800" dirty="0"/>
          </a:p>
        </p:txBody>
      </p:sp>
      <mc:AlternateContent xmlns:mc="http://schemas.openxmlformats.org/markup-compatibility/2006" xmlns:a14="http://schemas.microsoft.com/office/drawing/2010/main">
        <mc:Choice Requires="a14">
          <p:sp>
            <p:nvSpPr>
              <p:cNvPr id="3" name="TextBox 2"/>
              <p:cNvSpPr txBox="1"/>
              <p:nvPr/>
            </p:nvSpPr>
            <p:spPr>
              <a:xfrm>
                <a:off x="502920" y="925830"/>
                <a:ext cx="11689080" cy="6572248"/>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因此，我们依旧采用前人的研究，假设在</a:t>
                </a:r>
                <a:r>
                  <a:rPr lang="zh-CN" altLang="en-US" dirty="0"/>
                  <a:t>微小时间步长</a:t>
                </a:r>
                <a:r>
                  <a:rPr lang="en-US" altLang="zh-CN" dirty="0" err="1"/>
                  <a:t>dt</a:t>
                </a:r>
                <a:r>
                  <a:rPr lang="zh-CN" altLang="en-US" dirty="0"/>
                  <a:t>内，液相流场可以认为</a:t>
                </a:r>
                <a:r>
                  <a:rPr lang="zh-CN" altLang="en-US" dirty="0" smtClean="0"/>
                  <a:t>是稳</a:t>
                </a:r>
                <a:r>
                  <a:rPr lang="zh-CN" altLang="en-US" dirty="0"/>
                  <a:t>态</a:t>
                </a:r>
                <a:r>
                  <a:rPr lang="zh-CN" altLang="en-US" dirty="0" smtClean="0"/>
                  <a:t>的，并可获得</a:t>
                </a:r>
                <a:r>
                  <a:rPr lang="en-US" altLang="zh-CN" dirty="0"/>
                  <a:t>Stokes</a:t>
                </a:r>
                <a:r>
                  <a:rPr lang="zh-CN" altLang="en-US" dirty="0"/>
                  <a:t>黏滞</a:t>
                </a:r>
                <a:r>
                  <a:rPr lang="zh-CN" altLang="en-US" dirty="0" smtClean="0"/>
                  <a:t>力。</a:t>
                </a:r>
                <a:endParaRPr lang="en-US" altLang="zh-CN" dirty="0" smtClean="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zh-CN" altLang="en-US" dirty="0" smtClean="0"/>
                  <a:t>关于相对速度和绝对速度的重要说明</a:t>
                </a:r>
                <a:endParaRPr lang="en-US" altLang="zh-CN" dirty="0" smtClean="0"/>
              </a:p>
              <a:p>
                <a:pPr marL="342900" indent="-342900">
                  <a:buAutoNum type="arabicPeriod"/>
                </a:pPr>
                <a:r>
                  <a:rPr lang="zh-CN" altLang="en-US" dirty="0" smtClean="0"/>
                  <a:t>王深强博士论文</a:t>
                </a:r>
                <a:r>
                  <a:rPr lang="zh-CN" altLang="en-US" b="1" dirty="0" smtClean="0">
                    <a:solidFill>
                      <a:srgbClr val="FF0000"/>
                    </a:solidFill>
                  </a:rPr>
                  <a:t>全部</a:t>
                </a:r>
                <a:r>
                  <a:rPr lang="zh-CN" altLang="en-US" dirty="0" smtClean="0"/>
                  <a:t>采用相对运动速度</a:t>
                </a:r>
                <a:r>
                  <a:rPr lang="en-US" altLang="zh-CN" dirty="0" smtClean="0"/>
                  <a:t>:</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𝑉</m:t>
                              </m:r>
                            </m:e>
                          </m:acc>
                        </m:e>
                        <m:sub>
                          <m:r>
                            <a:rPr lang="en-US" b="0" i="1" smtClean="0">
                              <a:latin typeface="Cambria Math" panose="02040503050406030204" pitchFamily="18" charset="0"/>
                            </a:rPr>
                            <m:t>𝑆</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m:t>
                              </m:r>
                            </m:e>
                          </m:acc>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m:t>
                              </m:r>
                            </m:e>
                          </m:acc>
                        </m:e>
                        <m:sub>
                          <m:r>
                            <a:rPr lang="en-US" b="0" i="1" smtClean="0">
                              <a:latin typeface="Cambria Math" panose="02040503050406030204" pitchFamily="18" charset="0"/>
                            </a:rPr>
                            <m:t>𝐿</m:t>
                          </m:r>
                        </m:sub>
                      </m:sSub>
                    </m:oMath>
                  </m:oMathPara>
                </a14:m>
                <a:endParaRPr lang="en-US" dirty="0" smtClean="0"/>
              </a:p>
              <a:p>
                <a:r>
                  <a:rPr lang="zh-CN" altLang="en-US" dirty="0" smtClean="0"/>
                  <a:t>则在任意小的时间间隔</a:t>
                </a:r>
                <a:r>
                  <a:rPr lang="en-US" altLang="zh-CN" dirty="0" err="1" smtClean="0"/>
                  <a:t>dt</a:t>
                </a:r>
                <a:r>
                  <a:rPr lang="zh-CN" altLang="en-US" dirty="0" smtClean="0"/>
                  <a:t>内，有：</a:t>
                </a:r>
                <a:endParaRPr lang="en-US" altLang="zh-CN" dirty="0" smtClean="0"/>
              </a:p>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m:t>
                                  </m:r>
                                </m:e>
                              </m:acc>
                            </m:e>
                            <m:sub>
                              <m:r>
                                <a:rPr lang="en-US" b="0" i="1" smtClean="0">
                                  <a:latin typeface="Cambria Math" panose="02040503050406030204" pitchFamily="18" charset="0"/>
                                </a:rPr>
                                <m:t>𝑆</m:t>
                              </m:r>
                            </m:sub>
                          </m:sSub>
                        </m:num>
                        <m:den>
                          <m:r>
                            <a:rPr lang="en-US" b="0" i="1" smtClean="0">
                              <a:latin typeface="Cambria Math" panose="02040503050406030204" pitchFamily="18" charset="0"/>
                            </a:rPr>
                            <m:t>𝑑𝑡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m:t>
                                  </m:r>
                                </m:e>
                              </m:acc>
                            </m:e>
                            <m:sub>
                              <m:r>
                                <a:rPr lang="en-US" b="0" i="1" smtClean="0">
                                  <a:latin typeface="Cambria Math" panose="02040503050406030204" pitchFamily="18" charset="0"/>
                                </a:rPr>
                                <m:t>𝑆</m:t>
                              </m:r>
                            </m:sub>
                          </m:sSub>
                          <m:r>
                            <a:rPr lang="en-US" b="0" i="1" smtClean="0">
                              <a:latin typeface="Cambria Math" panose="02040503050406030204" pitchFamily="18" charset="0"/>
                            </a:rPr>
                            <m:t>′</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m:t>
                                  </m:r>
                                </m:e>
                              </m:acc>
                            </m:e>
                            <m:sub>
                              <m:r>
                                <a:rPr lang="en-US" b="0" i="1" smtClean="0">
                                  <a:latin typeface="Cambria Math" panose="02040503050406030204" pitchFamily="18" charset="0"/>
                                </a:rPr>
                                <m:t>𝐿</m:t>
                              </m:r>
                            </m:sub>
                          </m:sSub>
                        </m:num>
                        <m:den>
                          <m:r>
                            <a:rPr lang="en-US" b="0" i="1" smtClean="0">
                              <a:latin typeface="Cambria Math" panose="02040503050406030204" pitchFamily="18" charset="0"/>
                            </a:rPr>
                            <m:t>𝑑𝑡</m:t>
                          </m:r>
                        </m:den>
                      </m:f>
                    </m:oMath>
                  </m:oMathPara>
                </a14:m>
                <a:endParaRPr lang="en-US" dirty="0" smtClean="0"/>
              </a:p>
              <a:p>
                <a:r>
                  <a:rPr lang="zh-CN" altLang="en-US" dirty="0"/>
                  <a:t>又因</a:t>
                </a:r>
                <a:r>
                  <a:rPr lang="zh-CN" altLang="en-US" dirty="0" smtClean="0"/>
                  <a:t>为在</a:t>
                </a:r>
                <a:r>
                  <a:rPr lang="en-US" altLang="zh-CN" dirty="0" err="1" smtClean="0"/>
                  <a:t>dt</a:t>
                </a:r>
                <a:r>
                  <a:rPr lang="zh-CN" altLang="en-US" dirty="0" smtClean="0"/>
                  <a:t>内，流场为稳定流场，故：</a:t>
                </a:r>
                <a:endParaRPr lang="en-US" altLang="zh-CN" dirty="0" smtClean="0"/>
              </a:p>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m:t>
                                  </m:r>
                                </m:e>
                              </m:acc>
                            </m:e>
                            <m:sub>
                              <m:r>
                                <a:rPr lang="en-US" b="0" i="1" smtClean="0">
                                  <a:latin typeface="Cambria Math" panose="02040503050406030204" pitchFamily="18" charset="0"/>
                                </a:rPr>
                                <m:t>𝑆</m:t>
                              </m:r>
                            </m:sub>
                          </m:sSub>
                        </m:num>
                        <m:den>
                          <m:r>
                            <a:rPr lang="en-US" b="0" i="1" smtClean="0">
                              <a:latin typeface="Cambria Math" panose="02040503050406030204" pitchFamily="18" charset="0"/>
                            </a:rPr>
                            <m:t>𝑑𝑡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m:t>
                                  </m:r>
                                </m:e>
                              </m:acc>
                            </m:e>
                            <m:sub>
                              <m:r>
                                <a:rPr lang="en-US" b="0" i="1" smtClean="0">
                                  <a:latin typeface="Cambria Math" panose="02040503050406030204" pitchFamily="18" charset="0"/>
                                </a:rPr>
                                <m:t>𝑆</m:t>
                              </m:r>
                            </m:sub>
                          </m:sSub>
                          <m:r>
                            <a:rPr lang="en-US" b="0" i="1" smtClean="0">
                              <a:latin typeface="Cambria Math" panose="02040503050406030204" pitchFamily="18" charset="0"/>
                            </a:rPr>
                            <m:t>′</m:t>
                          </m:r>
                        </m:num>
                        <m:den>
                          <m:r>
                            <a:rPr lang="en-US" b="0" i="1" smtClean="0">
                              <a:latin typeface="Cambria Math" panose="02040503050406030204" pitchFamily="18" charset="0"/>
                            </a:rPr>
                            <m:t>𝑑𝑡</m:t>
                          </m:r>
                        </m:den>
                      </m:f>
                    </m:oMath>
                  </m:oMathPara>
                </a14:m>
                <a:endParaRPr lang="en-US" dirty="0" smtClean="0"/>
              </a:p>
              <a:p>
                <a:endParaRPr lang="en-US" dirty="0" smtClean="0"/>
              </a:p>
              <a:p>
                <a:r>
                  <a:rPr lang="zh-CN" altLang="en-US" dirty="0"/>
                  <a:t>所</a:t>
                </a:r>
                <a:r>
                  <a:rPr lang="zh-CN" altLang="en-US" dirty="0" smtClean="0"/>
                  <a:t>以，从数学上讲，使用相对速度和绝对速度是等价的。在王深强论文中，求出新时刻相对速度后，需要将新时刻相对速度转换为新时刻绝对速度（参考原文式</a:t>
                </a:r>
                <a:r>
                  <a:rPr lang="en-US" altLang="zh-CN" dirty="0" smtClean="0"/>
                  <a:t>2-18</a:t>
                </a:r>
                <a:r>
                  <a:rPr lang="en-US" altLang="zh-CN" dirty="0"/>
                  <a:t>~</a:t>
                </a:r>
                <a:r>
                  <a:rPr lang="en-US" altLang="zh-CN" dirty="0" smtClean="0"/>
                  <a:t>2-25</a:t>
                </a:r>
                <a:r>
                  <a:rPr lang="zh-CN" altLang="en-US" dirty="0" smtClean="0"/>
                  <a:t>），并且此后所有的计算都按照绝对速度计算。</a:t>
                </a:r>
                <a:endParaRPr lang="en-US" altLang="zh-CN" dirty="0" smtClean="0"/>
              </a:p>
              <a:p>
                <a:endParaRPr lang="en-US" altLang="zh-CN" dirty="0"/>
              </a:p>
              <a:p>
                <a:r>
                  <a:rPr lang="en-US" dirty="0" smtClean="0"/>
                  <a:t>2. </a:t>
                </a:r>
                <a:r>
                  <a:rPr lang="zh-CN" altLang="en-US" dirty="0"/>
                  <a:t>在相对速度向绝对速度的转换过程中，王深强将颗粒移动速度单元中心的颗粒速度和典型非孤立单元面上的流体速度通过颗粒流出通量联系起来，以保证质量、动量及其他物理量的连续可积性。导致这种转换的主要原因是两种单元的空间关系不明确，速度在两种单元里的位置不一致。</a:t>
                </a:r>
                <a:endParaRPr lang="en-US" altLang="zh-CN" dirty="0"/>
              </a:p>
              <a:p>
                <a:endParaRPr lang="en-US" altLang="zh-CN" dirty="0" smtClean="0"/>
              </a:p>
              <a:p>
                <a:r>
                  <a:rPr lang="en-US" altLang="zh-CN" dirty="0" smtClean="0"/>
                  <a:t>3. </a:t>
                </a:r>
                <a:r>
                  <a:rPr lang="zh-CN" altLang="en-US" dirty="0" smtClean="0"/>
                  <a:t>在计算颗粒受到的其他力时，多有相对速度的概念，例如</a:t>
                </a:r>
                <a:r>
                  <a:rPr lang="zh-CN" altLang="en-US" dirty="0"/>
                  <a:t>视质量</a:t>
                </a:r>
                <a:r>
                  <a:rPr lang="zh-CN" altLang="en-US" dirty="0" smtClean="0"/>
                  <a:t>力，</a:t>
                </a:r>
                <a:r>
                  <a:rPr lang="en-US" altLang="zh-CN" dirty="0" smtClean="0"/>
                  <a:t>Basset</a:t>
                </a:r>
                <a:r>
                  <a:rPr lang="zh-CN" altLang="en-US" dirty="0" smtClean="0"/>
                  <a:t>，</a:t>
                </a:r>
                <a:r>
                  <a:rPr lang="en-US" altLang="zh-CN" dirty="0" err="1" smtClean="0"/>
                  <a:t>Saffman</a:t>
                </a:r>
                <a:r>
                  <a:rPr lang="zh-CN" altLang="en-US" dirty="0" smtClean="0"/>
                  <a:t>力和</a:t>
                </a:r>
                <a:r>
                  <a:rPr lang="en-US" altLang="zh-CN" dirty="0" smtClean="0"/>
                  <a:t>Magnus</a:t>
                </a:r>
                <a:r>
                  <a:rPr lang="zh-CN" altLang="en-US" dirty="0" smtClean="0"/>
                  <a:t>力等。为了让物理意义更直观明确，在计算颗粒受力和新时刻速度时都按绝对速度计算，而不采用相对速度作为中间变量再进行转换。</a:t>
                </a:r>
                <a:r>
                  <a:rPr lang="zh-CN" altLang="en-US" dirty="0" smtClean="0">
                    <a:solidFill>
                      <a:srgbClr val="FF0000"/>
                    </a:solidFill>
                  </a:rPr>
                  <a:t>按照</a:t>
                </a:r>
                <a:r>
                  <a:rPr lang="en-US" altLang="zh-CN" dirty="0" smtClean="0">
                    <a:solidFill>
                      <a:srgbClr val="FF0000"/>
                    </a:solidFill>
                  </a:rPr>
                  <a:t>H.P. Zhu</a:t>
                </a:r>
                <a:r>
                  <a:rPr lang="zh-CN" altLang="en-US" dirty="0" smtClean="0">
                    <a:solidFill>
                      <a:srgbClr val="FF0000"/>
                    </a:solidFill>
                  </a:rPr>
                  <a:t>等人</a:t>
                </a:r>
                <a:r>
                  <a:rPr lang="en-US" altLang="zh-CN" dirty="0" smtClean="0">
                    <a:solidFill>
                      <a:srgbClr val="FF0000"/>
                    </a:solidFill>
                  </a:rPr>
                  <a:t>(1997)</a:t>
                </a:r>
                <a:r>
                  <a:rPr lang="zh-CN" altLang="en-US" dirty="0" smtClean="0">
                    <a:solidFill>
                      <a:srgbClr val="FF0000"/>
                    </a:solidFill>
                  </a:rPr>
                  <a:t>的分类方法，王深强的方法也属于</a:t>
                </a:r>
                <a:r>
                  <a:rPr lang="en-US" altLang="zh-CN" dirty="0" smtClean="0">
                    <a:solidFill>
                      <a:srgbClr val="FF0000"/>
                    </a:solidFill>
                  </a:rPr>
                  <a:t>CFD-DEM</a:t>
                </a:r>
                <a:r>
                  <a:rPr lang="zh-CN" altLang="en-US" dirty="0" smtClean="0">
                    <a:solidFill>
                      <a:srgbClr val="FF0000"/>
                    </a:solidFill>
                  </a:rPr>
                  <a:t>。</a:t>
                </a:r>
                <a:endParaRPr lang="en-US" dirty="0">
                  <a:solidFill>
                    <a:srgbClr val="FF0000"/>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02920" y="925830"/>
                <a:ext cx="11689080" cy="6572248"/>
              </a:xfrm>
              <a:prstGeom prst="rect">
                <a:avLst/>
              </a:prstGeom>
              <a:blipFill>
                <a:blip r:embed="rId2"/>
                <a:stretch>
                  <a:fillRect l="-469" t="-557" r="-365" b="-557"/>
                </a:stretch>
              </a:blipFill>
            </p:spPr>
            <p:txBody>
              <a:bodyPr/>
              <a:lstStyle/>
              <a:p>
                <a:r>
                  <a:rPr lang="en-US">
                    <a:noFill/>
                  </a:rPr>
                  <a:t> </a:t>
                </a:r>
              </a:p>
            </p:txBody>
          </p:sp>
        </mc:Fallback>
      </mc:AlternateContent>
    </p:spTree>
    <p:extLst>
      <p:ext uri="{BB962C8B-B14F-4D97-AF65-F5344CB8AC3E}">
        <p14:creationId xmlns:p14="http://schemas.microsoft.com/office/powerpoint/2010/main" val="38316415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90039" y="169802"/>
            <a:ext cx="5083762" cy="1153916"/>
          </a:xfrm>
          <a:prstGeom prst="rect">
            <a:avLst/>
          </a:prstGeom>
          <a:ln>
            <a:solidFill>
              <a:schemeClr val="tx1"/>
            </a:solidFill>
          </a:ln>
        </p:spPr>
      </p:pic>
      <p:pic>
        <p:nvPicPr>
          <p:cNvPr id="3" name="Picture 2"/>
          <p:cNvPicPr>
            <a:picLocks noChangeAspect="1"/>
          </p:cNvPicPr>
          <p:nvPr/>
        </p:nvPicPr>
        <p:blipFill>
          <a:blip r:embed="rId4"/>
          <a:stretch>
            <a:fillRect/>
          </a:stretch>
        </p:blipFill>
        <p:spPr>
          <a:xfrm>
            <a:off x="565425" y="1622642"/>
            <a:ext cx="6732990" cy="1023284"/>
          </a:xfrm>
          <a:prstGeom prst="rect">
            <a:avLst/>
          </a:prstGeom>
          <a:ln>
            <a:solidFill>
              <a:schemeClr val="tx1"/>
            </a:solidFill>
          </a:ln>
        </p:spPr>
      </p:pic>
      <p:pic>
        <p:nvPicPr>
          <p:cNvPr id="4" name="Picture 3"/>
          <p:cNvPicPr>
            <a:picLocks noChangeAspect="1"/>
          </p:cNvPicPr>
          <p:nvPr/>
        </p:nvPicPr>
        <p:blipFill>
          <a:blip r:embed="rId5"/>
          <a:stretch>
            <a:fillRect/>
          </a:stretch>
        </p:blipFill>
        <p:spPr>
          <a:xfrm>
            <a:off x="927385" y="2944850"/>
            <a:ext cx="6009071" cy="1567584"/>
          </a:xfrm>
          <a:prstGeom prst="rect">
            <a:avLst/>
          </a:prstGeom>
          <a:ln>
            <a:solidFill>
              <a:schemeClr val="tx1"/>
            </a:solidFill>
          </a:ln>
        </p:spPr>
      </p:pic>
      <p:pic>
        <p:nvPicPr>
          <p:cNvPr id="5" name="Picture 4"/>
          <p:cNvPicPr>
            <a:picLocks noChangeAspect="1"/>
          </p:cNvPicPr>
          <p:nvPr/>
        </p:nvPicPr>
        <p:blipFill>
          <a:blip r:embed="rId6"/>
          <a:stretch>
            <a:fillRect/>
          </a:stretch>
        </p:blipFill>
        <p:spPr>
          <a:xfrm>
            <a:off x="15682" y="6106352"/>
            <a:ext cx="7832476" cy="636831"/>
          </a:xfrm>
          <a:prstGeom prst="rect">
            <a:avLst/>
          </a:prstGeom>
          <a:ln>
            <a:solidFill>
              <a:schemeClr val="tx1"/>
            </a:solidFill>
          </a:ln>
        </p:spPr>
      </p:pic>
      <p:pic>
        <p:nvPicPr>
          <p:cNvPr id="6" name="Picture 5"/>
          <p:cNvPicPr>
            <a:picLocks noChangeAspect="1"/>
          </p:cNvPicPr>
          <p:nvPr/>
        </p:nvPicPr>
        <p:blipFill>
          <a:blip r:embed="rId7"/>
          <a:stretch>
            <a:fillRect/>
          </a:stretch>
        </p:blipFill>
        <p:spPr>
          <a:xfrm>
            <a:off x="1596873" y="4811358"/>
            <a:ext cx="4670094" cy="996069"/>
          </a:xfrm>
          <a:prstGeom prst="rect">
            <a:avLst/>
          </a:prstGeom>
          <a:ln>
            <a:solidFill>
              <a:schemeClr val="tx1"/>
            </a:solidFill>
          </a:ln>
        </p:spPr>
      </p:pic>
      <p:sp>
        <p:nvSpPr>
          <p:cNvPr id="7" name="TextBox 6"/>
          <p:cNvSpPr txBox="1"/>
          <p:nvPr/>
        </p:nvSpPr>
        <p:spPr>
          <a:xfrm>
            <a:off x="7924800" y="169802"/>
            <a:ext cx="7284720" cy="7294305"/>
          </a:xfrm>
          <a:prstGeom prst="rect">
            <a:avLst/>
          </a:prstGeom>
          <a:noFill/>
        </p:spPr>
        <p:txBody>
          <a:bodyPr wrap="square" rtlCol="0">
            <a:spAutoFit/>
          </a:bodyPr>
          <a:lstStyle/>
          <a:p>
            <a:r>
              <a:rPr lang="zh-CN" altLang="en-US" dirty="0"/>
              <a:t>注</a:t>
            </a:r>
            <a:r>
              <a:rPr lang="zh-CN" altLang="en-US" dirty="0" smtClean="0"/>
              <a:t>意：王深强和</a:t>
            </a:r>
            <a:r>
              <a:rPr lang="en-US" altLang="zh-CN" dirty="0" smtClean="0"/>
              <a:t>Xu&amp;Yu1997</a:t>
            </a:r>
            <a:r>
              <a:rPr lang="zh-CN" altLang="en-US" dirty="0" smtClean="0"/>
              <a:t>在研究颗粒受力和运动时的思路基本一致，但在动量守恒方程上出现了两种不同的表达方式。</a:t>
            </a:r>
            <a:r>
              <a:rPr lang="en-US" altLang="zh-CN" dirty="0" smtClean="0"/>
              <a:t>Xu&amp;Yu1997</a:t>
            </a:r>
            <a:r>
              <a:rPr lang="zh-CN" altLang="en-US" dirty="0" smtClean="0"/>
              <a:t>认为颗粒受到流体的作用已知，则颗粒给流体的反作用力便已知，可以进一步认为流体的运动受到了来自颗粒的一种力</a:t>
            </a:r>
            <a:r>
              <a:rPr lang="en-US" altLang="zh-CN" dirty="0" smtClean="0"/>
              <a:t>F</a:t>
            </a:r>
            <a:r>
              <a:rPr lang="zh-CN" altLang="en-US" dirty="0" smtClean="0"/>
              <a:t>，此力同流体浮力重力一样会使流体运动。王深强</a:t>
            </a:r>
            <a:r>
              <a:rPr lang="en-US" altLang="zh-CN" dirty="0" smtClean="0"/>
              <a:t>1990</a:t>
            </a:r>
            <a:r>
              <a:rPr lang="zh-CN" altLang="en-US" dirty="0" smtClean="0"/>
              <a:t>也计算出了颗粒在流体中的受力情况和运动状态，并将颗粒的运动同流体的运动在传输性质上等同起来，因此动量方程中同时出现了流体和颗粒的动量变化量。动量方程采用这种形式的优势在于数学表达式上同其他守恒方程达到统一。但在实际计算时，</a:t>
            </a:r>
            <a:r>
              <a:rPr lang="en-US" altLang="zh-CN" dirty="0" smtClean="0"/>
              <a:t>Xu&amp;Yu1997</a:t>
            </a:r>
            <a:r>
              <a:rPr lang="zh-CN" altLang="en-US" dirty="0" smtClean="0"/>
              <a:t>的方法更简单直接，不需要对无颗粒情况下流体动量守恒方程进行很大的修改。</a:t>
            </a:r>
            <a:endParaRPr lang="en-US" altLang="zh-CN" dirty="0" smtClean="0"/>
          </a:p>
          <a:p>
            <a:endParaRPr lang="en-US" dirty="0"/>
          </a:p>
          <a:p>
            <a:r>
              <a:rPr lang="zh-CN" altLang="en-US" dirty="0" smtClean="0"/>
              <a:t>另外一个问题是颗粒的旋转。系统中流体传输给颗粒动量，颗粒动量互相传递并部分转化为颗粒角动量（当颗粒因碰撞而发生旋转，代表了颗粒一部分线动量转化成为角动量）。由于王深强</a:t>
            </a:r>
            <a:r>
              <a:rPr lang="en-US" altLang="zh-CN" dirty="0" smtClean="0"/>
              <a:t>1990</a:t>
            </a:r>
            <a:r>
              <a:rPr lang="zh-CN" altLang="en-US" dirty="0" smtClean="0"/>
              <a:t>并未考虑颗粒旋转，因而仅对颗粒线动量和流体线动量而言，总动量并不守恒。因而，在考虑颗粒旋转时，</a:t>
            </a:r>
            <a:r>
              <a:rPr lang="en-US" altLang="zh-CN" dirty="0" smtClean="0"/>
              <a:t>Xu&amp;Yu1997</a:t>
            </a:r>
            <a:r>
              <a:rPr lang="zh-CN" altLang="en-US" dirty="0" smtClean="0"/>
              <a:t>采用作用力的方式更能准确的描述流体运动。</a:t>
            </a:r>
            <a:endParaRPr lang="en-US" altLang="zh-CN" dirty="0" smtClean="0"/>
          </a:p>
          <a:p>
            <a:endParaRPr lang="en-US" dirty="0"/>
          </a:p>
          <a:p>
            <a:r>
              <a:rPr lang="zh-CN" altLang="en-US" dirty="0" smtClean="0"/>
              <a:t>从实现方法上讲，王深强</a:t>
            </a:r>
            <a:r>
              <a:rPr lang="en-US" altLang="zh-CN" dirty="0" smtClean="0"/>
              <a:t>1990</a:t>
            </a:r>
            <a:r>
              <a:rPr lang="zh-CN" altLang="en-US" dirty="0" smtClean="0"/>
              <a:t>的难度更大。速度微元体内的所有颗粒携带的动量可能千差万别，如何在速度微元体中心处表示这些动量还没有找到合适的方法，质量平均？质量流平均？还是其他方法？计算速度微元体内每个颗粒的动量和动量变化量（王深强公式第二项），远没有计算每个颗粒受力情况</a:t>
            </a:r>
            <a:r>
              <a:rPr lang="zh-CN" altLang="en-US" dirty="0"/>
              <a:t>和</a:t>
            </a:r>
            <a:r>
              <a:rPr lang="zh-CN" altLang="en-US" dirty="0" smtClean="0"/>
              <a:t>冲量来得简单（</a:t>
            </a:r>
            <a:r>
              <a:rPr lang="en-US" altLang="zh-CN" dirty="0" err="1" smtClean="0"/>
              <a:t>Xu&amp;Yu</a:t>
            </a:r>
            <a:r>
              <a:rPr lang="zh-CN" altLang="en-US" dirty="0" smtClean="0"/>
              <a:t>公式第</a:t>
            </a:r>
            <a:r>
              <a:rPr lang="en-US" altLang="zh-CN" dirty="0" smtClean="0"/>
              <a:t>4 </a:t>
            </a:r>
            <a:r>
              <a:rPr lang="zh-CN" altLang="en-US" dirty="0" smtClean="0"/>
              <a:t>项）。</a:t>
            </a:r>
            <a:endParaRPr lang="en-US" altLang="zh-CN" dirty="0" smtClean="0"/>
          </a:p>
          <a:p>
            <a:endParaRPr lang="en-US" dirty="0"/>
          </a:p>
          <a:p>
            <a:r>
              <a:rPr lang="zh-CN" altLang="en-US" dirty="0" smtClean="0"/>
              <a:t>综上，从难度和通用性上考虑，</a:t>
            </a:r>
            <a:r>
              <a:rPr lang="en-US" altLang="zh-CN" dirty="0" smtClean="0"/>
              <a:t>Xu&amp;Yu1997</a:t>
            </a:r>
            <a:r>
              <a:rPr lang="zh-CN" altLang="en-US" dirty="0" smtClean="0"/>
              <a:t>的方法更可取。只有当不考虑颗粒旋转且强调动量守恒与其他守恒方程的数学一致性时，才可使用王深强</a:t>
            </a:r>
            <a:r>
              <a:rPr lang="en-US" altLang="zh-CN" dirty="0" smtClean="0"/>
              <a:t>1990</a:t>
            </a:r>
            <a:r>
              <a:rPr lang="zh-CN" altLang="en-US" dirty="0" smtClean="0"/>
              <a:t>的方法。</a:t>
            </a:r>
            <a:endParaRPr lang="en-US" dirty="0"/>
          </a:p>
        </p:txBody>
      </p:sp>
    </p:spTree>
    <p:extLst>
      <p:ext uri="{BB962C8B-B14F-4D97-AF65-F5344CB8AC3E}">
        <p14:creationId xmlns:p14="http://schemas.microsoft.com/office/powerpoint/2010/main" val="15235192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Connector 2"/>
          <p:cNvSpPr/>
          <p:nvPr/>
        </p:nvSpPr>
        <p:spPr>
          <a:xfrm>
            <a:off x="5341620" y="1802130"/>
            <a:ext cx="1135380" cy="1135380"/>
          </a:xfrm>
          <a:prstGeom prst="flowChartConnector">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Connector 3"/>
          <p:cNvSpPr/>
          <p:nvPr/>
        </p:nvSpPr>
        <p:spPr>
          <a:xfrm>
            <a:off x="5341620" y="2937510"/>
            <a:ext cx="1135380" cy="1135380"/>
          </a:xfrm>
          <a:prstGeom prst="flowChartConnector">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Connector 4"/>
          <p:cNvSpPr/>
          <p:nvPr/>
        </p:nvSpPr>
        <p:spPr>
          <a:xfrm>
            <a:off x="6332220" y="3520440"/>
            <a:ext cx="1135380" cy="1135380"/>
          </a:xfrm>
          <a:prstGeom prst="flowChartConnector">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p:cNvSpPr/>
          <p:nvPr/>
        </p:nvSpPr>
        <p:spPr>
          <a:xfrm>
            <a:off x="7330440" y="2952750"/>
            <a:ext cx="1135380" cy="1135380"/>
          </a:xfrm>
          <a:prstGeom prst="flowChartConnector">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p:cNvSpPr/>
          <p:nvPr/>
        </p:nvSpPr>
        <p:spPr>
          <a:xfrm>
            <a:off x="7330440" y="1817370"/>
            <a:ext cx="1135380" cy="1135380"/>
          </a:xfrm>
          <a:prstGeom prst="flowChartConnector">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6347460" y="1249680"/>
            <a:ext cx="1135380" cy="1135380"/>
          </a:xfrm>
          <a:prstGeom prst="flowChartConnector">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6347460" y="2385060"/>
            <a:ext cx="1135380" cy="1135380"/>
          </a:xfrm>
          <a:prstGeom prst="flowChartConnector">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4465320" y="4724400"/>
            <a:ext cx="4869180" cy="369332"/>
          </a:xfrm>
          <a:prstGeom prst="rect">
            <a:avLst/>
          </a:prstGeom>
          <a:noFill/>
        </p:spPr>
        <p:txBody>
          <a:bodyPr wrap="square" rtlCol="0">
            <a:spAutoFit/>
          </a:bodyPr>
          <a:lstStyle/>
          <a:p>
            <a:r>
              <a:rPr lang="zh-CN" altLang="en-US" dirty="0" smtClean="0"/>
              <a:t>等大颗粒周围至多只能有</a:t>
            </a:r>
            <a:r>
              <a:rPr lang="en-US" altLang="zh-CN" dirty="0" smtClean="0"/>
              <a:t>6</a:t>
            </a:r>
            <a:r>
              <a:rPr lang="zh-CN" altLang="en-US" dirty="0" smtClean="0"/>
              <a:t>个颗粒（</a:t>
            </a:r>
            <a:r>
              <a:rPr lang="zh-CN" altLang="en-US" dirty="0"/>
              <a:t>二维</a:t>
            </a:r>
            <a:r>
              <a:rPr lang="zh-CN" altLang="en-US" dirty="0" smtClean="0"/>
              <a:t>）</a:t>
            </a:r>
            <a:endParaRPr lang="en-US" dirty="0"/>
          </a:p>
        </p:txBody>
      </p:sp>
      <p:sp>
        <p:nvSpPr>
          <p:cNvPr id="10" name="Flowchart: Connector 9"/>
          <p:cNvSpPr/>
          <p:nvPr/>
        </p:nvSpPr>
        <p:spPr>
          <a:xfrm>
            <a:off x="7520940" y="937260"/>
            <a:ext cx="2133600" cy="2133600"/>
          </a:xfrm>
          <a:prstGeom prst="flowChartConnector">
            <a:avLst/>
          </a:prstGeom>
          <a:solidFill>
            <a:srgbClr val="00B050">
              <a:alpha val="56000"/>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91947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8343900" y="3905250"/>
            <a:ext cx="838200" cy="2674620"/>
          </a:xfrm>
          <a:prstGeom prst="rect">
            <a:avLst/>
          </a:prstGeom>
          <a:pattFill prst="ltUpDiag">
            <a:fgClr>
              <a:schemeClr val="accent6">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2019300" y="3916680"/>
            <a:ext cx="838200" cy="2674620"/>
          </a:xfrm>
          <a:prstGeom prst="rect">
            <a:avLst/>
          </a:prstGeom>
          <a:pattFill prst="ltUpDiag">
            <a:fgClr>
              <a:schemeClr val="accent6">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p:cNvSpPr txBox="1"/>
              <p:nvPr/>
            </p:nvSpPr>
            <p:spPr>
              <a:xfrm>
                <a:off x="647700" y="525780"/>
                <a:ext cx="10888980" cy="2341988"/>
              </a:xfrm>
              <a:prstGeom prst="rect">
                <a:avLst/>
              </a:prstGeom>
              <a:noFill/>
            </p:spPr>
            <p:txBody>
              <a:bodyPr wrap="square" rtlCol="0">
                <a:spAutoFit/>
              </a:bodyPr>
              <a:lstStyle/>
              <a:p>
                <a:r>
                  <a:rPr lang="zh-CN" altLang="en-US" dirty="0" smtClean="0"/>
                  <a:t>对于</a:t>
                </a:r>
                <a:r>
                  <a:rPr lang="en-US" altLang="zh-CN" dirty="0" smtClean="0"/>
                  <a:t>Yong Li1999</a:t>
                </a:r>
                <a:r>
                  <a:rPr lang="zh-CN" altLang="en-US" dirty="0" smtClean="0"/>
                  <a:t>及</a:t>
                </a:r>
                <a:r>
                  <a:rPr lang="en-US" altLang="zh-CN" dirty="0" smtClean="0"/>
                  <a:t>Xu&amp;Yu1997</a:t>
                </a:r>
                <a:r>
                  <a:rPr lang="zh-CN" altLang="en-US" dirty="0" smtClean="0"/>
                  <a:t>定义的入射角</a:t>
                </a:r>
                <a14:m>
                  <m:oMath xmlns:m="http://schemas.openxmlformats.org/officeDocument/2006/math">
                    <m:r>
                      <a:rPr lang="en-US" altLang="zh-CN" b="0" i="1" smtClean="0">
                        <a:latin typeface="Cambria Math" panose="02040503050406030204" pitchFamily="18" charset="0"/>
                      </a:rPr>
                      <m:t>𝜃</m:t>
                    </m:r>
                  </m:oMath>
                </a14:m>
                <a:r>
                  <a:rPr lang="zh-CN" altLang="en-US" dirty="0" smtClean="0"/>
                  <a:t>，用以确定颗粒碰撞后是否发生相对滑动：</a:t>
                </a:r>
                <a:endParaRPr lang="en-US" altLang="zh-CN" dirty="0" smtClean="0"/>
              </a:p>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𝑉</m:t>
                              </m:r>
                            </m:e>
                            <m:sub>
                              <m:r>
                                <a:rPr lang="en-US" b="0" i="1" smtClean="0">
                                  <a:latin typeface="Cambria Math" panose="02040503050406030204" pitchFamily="18" charset="0"/>
                                </a:rPr>
                                <m:t>𝑡𝑎</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𝑉</m:t>
                              </m:r>
                            </m:e>
                            <m:sub>
                              <m:r>
                                <a:rPr lang="en-US" b="0" i="1" smtClean="0">
                                  <a:latin typeface="Cambria Math" panose="02040503050406030204" pitchFamily="18" charset="0"/>
                                </a:rPr>
                                <m:t>𝑡𝑏</m:t>
                              </m:r>
                            </m:sub>
                            <m:sup>
                              <m:r>
                                <a:rPr lang="en-US" b="0" i="1" smtClean="0">
                                  <a:latin typeface="Cambria Math" panose="02040503050406030204" pitchFamily="18" charset="0"/>
                                </a:rPr>
                                <m:t>−</m:t>
                              </m:r>
                            </m:sup>
                          </m:sSubSup>
                          <m:r>
                            <a:rPr lang="en-US" b="0" i="1" smtClean="0">
                              <a:latin typeface="Cambria Math" panose="02040503050406030204" pitchFamily="18" charset="0"/>
                            </a:rPr>
                            <m:t>|</m:t>
                          </m:r>
                        </m:num>
                        <m:den>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𝑉</m:t>
                              </m:r>
                            </m:e>
                            <m:sub>
                              <m:r>
                                <a:rPr lang="en-US" b="0" i="1" smtClean="0">
                                  <a:latin typeface="Cambria Math" panose="02040503050406030204" pitchFamily="18" charset="0"/>
                                </a:rPr>
                                <m:t>𝑛𝑎</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𝑉</m:t>
                              </m:r>
                            </m:e>
                            <m:sub>
                              <m:r>
                                <a:rPr lang="en-US" b="0" i="1" smtClean="0">
                                  <a:latin typeface="Cambria Math" panose="02040503050406030204" pitchFamily="18" charset="0"/>
                                </a:rPr>
                                <m:t>𝑛𝑏</m:t>
                              </m:r>
                            </m:sub>
                            <m:sup>
                              <m:r>
                                <a:rPr lang="en-US" b="0" i="1" smtClean="0">
                                  <a:latin typeface="Cambria Math" panose="02040503050406030204" pitchFamily="18" charset="0"/>
                                </a:rPr>
                                <m:t>−</m:t>
                              </m:r>
                            </m:sup>
                          </m:sSubSup>
                          <m:r>
                            <a:rPr lang="en-US" b="0" i="1" smtClean="0">
                              <a:latin typeface="Cambria Math" panose="02040503050406030204" pitchFamily="18" charset="0"/>
                            </a:rPr>
                            <m:t>|</m:t>
                          </m:r>
                        </m:den>
                      </m:f>
                      <m:r>
                        <a:rPr lang="en-US" b="0" i="1" smtClean="0">
                          <a:latin typeface="Cambria Math" panose="02040503050406030204" pitchFamily="18" charset="0"/>
                        </a:rPr>
                        <m:t>=</m:t>
                      </m:r>
                      <m:r>
                        <m:rPr>
                          <m:sty m:val="p"/>
                        </m:rPr>
                        <a:rPr lang="en-US" b="0" i="0" smtClean="0">
                          <a:latin typeface="Cambria Math" panose="02040503050406030204" pitchFamily="18" charset="0"/>
                        </a:rPr>
                        <m:t>tan</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m:oMathPara>
                </a14:m>
                <a:endParaRPr lang="en-US" dirty="0" smtClean="0"/>
              </a:p>
              <a:p>
                <a:r>
                  <a:rPr lang="zh-CN" altLang="en-US" dirty="0" smtClean="0"/>
                  <a:t>上式中的</a:t>
                </a:r>
                <a:r>
                  <a:rPr lang="zh-CN" altLang="en-US" dirty="0"/>
                  <a:t>径向速</a:t>
                </a:r>
                <a:r>
                  <a:rPr lang="zh-CN" altLang="en-US" dirty="0" smtClean="0"/>
                  <a:t>度是指两颗粒质心连线方向的速度，切向速度和径向速度垂直。两者的大小需要将</a:t>
                </a:r>
                <a:r>
                  <a:rPr lang="en-US" altLang="zh-CN" dirty="0" smtClean="0"/>
                  <a:t>X-O-Y</a:t>
                </a:r>
                <a:r>
                  <a:rPr lang="zh-CN" altLang="en-US" dirty="0" smtClean="0"/>
                  <a:t>坐标系中的两颗粒相对速度在质心连线和垂直于质心连线上进行分解。这等价于知道相对速度向量和相对位置向量间的夹角。因此，我们不必直接去求入射角，而是去求</a:t>
                </a:r>
                <a:r>
                  <a:rPr lang="zh-CN" altLang="en-US" dirty="0"/>
                  <a:t>相对速度向量和相对位置向量</a:t>
                </a:r>
                <a:r>
                  <a:rPr lang="zh-CN" altLang="en-US" dirty="0" smtClean="0"/>
                  <a:t>间的夹角。两向量间的夹角取值范围为</a:t>
                </a:r>
                <a:r>
                  <a:rPr lang="en-US" altLang="zh-CN" dirty="0" smtClean="0"/>
                  <a:t>[0,pi]</a:t>
                </a:r>
                <a:r>
                  <a:rPr lang="zh-CN" altLang="en-US" dirty="0" smtClean="0"/>
                  <a:t>，由于确定两颗粒会发生相撞，则相对速度向量在相对位置向量上的投影一定</a:t>
                </a:r>
                <a:r>
                  <a:rPr lang="zh-CN" altLang="en-US" dirty="0"/>
                  <a:t>大于</a:t>
                </a:r>
                <a:r>
                  <a:rPr lang="zh-CN" altLang="en-US" dirty="0" smtClean="0"/>
                  <a:t>零，即两颗粒一定在相互靠近，否则不会发生碰撞。这就是说，</a:t>
                </a:r>
                <a:r>
                  <a:rPr lang="zh-CN" altLang="en-US" dirty="0"/>
                  <a:t>两向</a:t>
                </a:r>
                <a:r>
                  <a:rPr lang="zh-CN" altLang="en-US" dirty="0" smtClean="0"/>
                  <a:t>量间的夹角一定在</a:t>
                </a:r>
                <a:r>
                  <a:rPr lang="en-US" altLang="zh-CN" dirty="0" smtClean="0"/>
                  <a:t>0°~</a:t>
                </a:r>
                <a:r>
                  <a:rPr lang="en-US" altLang="zh-CN" dirty="0"/>
                  <a:t>9</a:t>
                </a:r>
                <a:r>
                  <a:rPr lang="en-US" altLang="zh-CN" dirty="0" smtClean="0"/>
                  <a:t>0°</a:t>
                </a:r>
                <a:r>
                  <a:rPr lang="zh-CN" altLang="en-US" dirty="0" smtClean="0"/>
                  <a:t>。</a:t>
                </a:r>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647700" y="525780"/>
                <a:ext cx="10888980" cy="2341988"/>
              </a:xfrm>
              <a:prstGeom prst="rect">
                <a:avLst/>
              </a:prstGeom>
              <a:blipFill>
                <a:blip r:embed="rId2"/>
                <a:stretch>
                  <a:fillRect l="-448" t="-1302" b="-3125"/>
                </a:stretch>
              </a:blipFill>
            </p:spPr>
            <p:txBody>
              <a:bodyPr/>
              <a:lstStyle/>
              <a:p>
                <a:r>
                  <a:rPr lang="en-US">
                    <a:noFill/>
                  </a:rPr>
                  <a:t> </a:t>
                </a:r>
              </a:p>
            </p:txBody>
          </p:sp>
        </mc:Fallback>
      </mc:AlternateContent>
      <p:sp>
        <p:nvSpPr>
          <p:cNvPr id="3" name="Flowchart: Connector 2"/>
          <p:cNvSpPr/>
          <p:nvPr/>
        </p:nvSpPr>
        <p:spPr>
          <a:xfrm>
            <a:off x="365760" y="4541520"/>
            <a:ext cx="1645920" cy="1645920"/>
          </a:xfrm>
          <a:prstGeom prst="flowChartConnector">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Connector 3"/>
          <p:cNvSpPr/>
          <p:nvPr/>
        </p:nvSpPr>
        <p:spPr>
          <a:xfrm>
            <a:off x="2026920" y="4541520"/>
            <a:ext cx="1676400" cy="1676400"/>
          </a:xfrm>
          <a:prstGeom prst="flowChartConnector">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1112520" y="5356860"/>
            <a:ext cx="17526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838200" y="5090160"/>
            <a:ext cx="868680" cy="276999"/>
          </a:xfrm>
          <a:prstGeom prst="rect">
            <a:avLst/>
          </a:prstGeom>
          <a:noFill/>
        </p:spPr>
        <p:txBody>
          <a:bodyPr wrap="square" rtlCol="0">
            <a:spAutoFit/>
          </a:bodyPr>
          <a:lstStyle/>
          <a:p>
            <a:r>
              <a:rPr lang="en-US" sz="1200" dirty="0" smtClean="0"/>
              <a:t>(x1,y1)</a:t>
            </a:r>
            <a:endParaRPr lang="en-US" sz="1200" dirty="0"/>
          </a:p>
        </p:txBody>
      </p:sp>
      <p:sp>
        <p:nvSpPr>
          <p:cNvPr id="12" name="TextBox 11"/>
          <p:cNvSpPr txBox="1"/>
          <p:nvPr/>
        </p:nvSpPr>
        <p:spPr>
          <a:xfrm>
            <a:off x="2606040" y="5094208"/>
            <a:ext cx="868680" cy="276999"/>
          </a:xfrm>
          <a:prstGeom prst="rect">
            <a:avLst/>
          </a:prstGeom>
          <a:noFill/>
        </p:spPr>
        <p:txBody>
          <a:bodyPr wrap="square" rtlCol="0">
            <a:spAutoFit/>
          </a:bodyPr>
          <a:lstStyle/>
          <a:p>
            <a:r>
              <a:rPr lang="en-US" sz="1200" dirty="0" smtClean="0"/>
              <a:t>(x2,y2)</a:t>
            </a:r>
            <a:endParaRPr lang="en-US" sz="1200" dirty="0"/>
          </a:p>
        </p:txBody>
      </p:sp>
      <p:sp>
        <p:nvSpPr>
          <p:cNvPr id="13" name="TextBox 12"/>
          <p:cNvSpPr txBox="1"/>
          <p:nvPr/>
        </p:nvSpPr>
        <p:spPr>
          <a:xfrm>
            <a:off x="365760" y="4069080"/>
            <a:ext cx="1623060" cy="369332"/>
          </a:xfrm>
          <a:prstGeom prst="rect">
            <a:avLst/>
          </a:prstGeom>
          <a:noFill/>
        </p:spPr>
        <p:txBody>
          <a:bodyPr wrap="square" rtlCol="0">
            <a:spAutoFit/>
          </a:bodyPr>
          <a:lstStyle/>
          <a:p>
            <a:r>
              <a:rPr lang="zh-CN" altLang="en-US" dirty="0" smtClean="0"/>
              <a:t>颗粒</a:t>
            </a:r>
            <a:r>
              <a:rPr lang="en-US" altLang="zh-CN" dirty="0" smtClean="0"/>
              <a:t>A</a:t>
            </a:r>
            <a:endParaRPr lang="en-US" dirty="0"/>
          </a:p>
        </p:txBody>
      </p:sp>
      <p:sp>
        <p:nvSpPr>
          <p:cNvPr id="14" name="TextBox 13"/>
          <p:cNvSpPr txBox="1"/>
          <p:nvPr/>
        </p:nvSpPr>
        <p:spPr>
          <a:xfrm>
            <a:off x="2506980" y="4069080"/>
            <a:ext cx="1623060" cy="369332"/>
          </a:xfrm>
          <a:prstGeom prst="rect">
            <a:avLst/>
          </a:prstGeom>
          <a:noFill/>
        </p:spPr>
        <p:txBody>
          <a:bodyPr wrap="square" rtlCol="0">
            <a:spAutoFit/>
          </a:bodyPr>
          <a:lstStyle/>
          <a:p>
            <a:r>
              <a:rPr lang="zh-CN" altLang="en-US" dirty="0" smtClean="0"/>
              <a:t>颗粒</a:t>
            </a:r>
            <a:r>
              <a:rPr lang="en-US" altLang="zh-CN" dirty="0" smtClean="0"/>
              <a:t>B</a:t>
            </a:r>
            <a:endParaRPr lang="en-US" dirty="0"/>
          </a:p>
        </p:txBody>
      </p:sp>
      <mc:AlternateContent xmlns:mc="http://schemas.openxmlformats.org/markup-compatibility/2006" xmlns:a14="http://schemas.microsoft.com/office/drawing/2010/main">
        <mc:Choice Requires="a14">
          <p:sp>
            <p:nvSpPr>
              <p:cNvPr id="16" name="TextBox 15"/>
              <p:cNvSpPr txBox="1"/>
              <p:nvPr/>
            </p:nvSpPr>
            <p:spPr>
              <a:xfrm>
                <a:off x="15240" y="2826096"/>
                <a:ext cx="6347460" cy="994247"/>
              </a:xfrm>
              <a:prstGeom prst="rect">
                <a:avLst/>
              </a:prstGeom>
              <a:noFill/>
            </p:spPr>
            <p:txBody>
              <a:bodyPr wrap="square" rtlCol="0">
                <a:spAutoFit/>
              </a:bodyPr>
              <a:lstStyle/>
              <a:p>
                <a:r>
                  <a:rPr lang="zh-CN" altLang="en-US" dirty="0" smtClean="0"/>
                  <a:t>相对位置向量：</a:t>
                </a:r>
                <a14:m>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𝐴𝐵</m:t>
                        </m:r>
                      </m:e>
                    </m:acc>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1−</m:t>
                        </m:r>
                        <m:r>
                          <a:rPr lang="en-US" altLang="zh-CN" b="0" i="1" smtClean="0">
                            <a:latin typeface="Cambria Math" panose="02040503050406030204" pitchFamily="18" charset="0"/>
                          </a:rPr>
                          <m:t>𝑥</m:t>
                        </m:r>
                        <m:r>
                          <a:rPr lang="en-US" altLang="zh-CN" b="0" i="1" smtClean="0">
                            <a:latin typeface="Cambria Math" panose="02040503050406030204" pitchFamily="18" charset="0"/>
                          </a:rPr>
                          <m:t>2,</m:t>
                        </m:r>
                        <m:r>
                          <a:rPr lang="en-US" altLang="zh-CN" b="0" i="1" smtClean="0">
                            <a:latin typeface="Cambria Math" panose="02040503050406030204" pitchFamily="18" charset="0"/>
                          </a:rPr>
                          <m:t>𝑦</m:t>
                        </m:r>
                        <m:r>
                          <a:rPr lang="en-US" altLang="zh-CN" b="0" i="1" smtClean="0">
                            <a:latin typeface="Cambria Math" panose="02040503050406030204" pitchFamily="18" charset="0"/>
                          </a:rPr>
                          <m:t>1−</m:t>
                        </m:r>
                        <m:r>
                          <a:rPr lang="en-US" altLang="zh-CN" b="0" i="1" smtClean="0">
                            <a:latin typeface="Cambria Math" panose="02040503050406030204" pitchFamily="18" charset="0"/>
                          </a:rPr>
                          <m:t>𝑦</m:t>
                        </m:r>
                        <m:r>
                          <a:rPr lang="en-US" altLang="zh-CN" b="0" i="1" smtClean="0">
                            <a:latin typeface="Cambria Math" panose="02040503050406030204" pitchFamily="18" charset="0"/>
                          </a:rPr>
                          <m:t>2</m:t>
                        </m:r>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𝑌</m:t>
                        </m:r>
                      </m:e>
                    </m:d>
                  </m:oMath>
                </a14:m>
                <a:endParaRPr lang="en-US" altLang="zh-CN" b="0" dirty="0" smtClean="0"/>
              </a:p>
              <a:p>
                <a:r>
                  <a:rPr lang="zh-CN" altLang="en-US" dirty="0" smtClean="0"/>
                  <a:t>相对速度向量：</a:t>
                </a:r>
                <a14:m>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𝑉𝑆</m:t>
                        </m:r>
                      </m:e>
                    </m:acc>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𝑣𝑠𝑥</m:t>
                        </m:r>
                        <m:r>
                          <a:rPr lang="en-US" altLang="zh-CN" b="0" i="1" smtClean="0">
                            <a:latin typeface="Cambria Math" panose="02040503050406030204" pitchFamily="18" charset="0"/>
                          </a:rPr>
                          <m:t>1−</m:t>
                        </m:r>
                        <m:r>
                          <a:rPr lang="en-US" altLang="zh-CN" b="0" i="1" smtClean="0">
                            <a:latin typeface="Cambria Math" panose="02040503050406030204" pitchFamily="18" charset="0"/>
                          </a:rPr>
                          <m:t>𝑣𝑠𝑥</m:t>
                        </m:r>
                        <m:r>
                          <a:rPr lang="en-US" altLang="zh-CN" b="0" i="1" smtClean="0">
                            <a:latin typeface="Cambria Math" panose="02040503050406030204" pitchFamily="18" charset="0"/>
                          </a:rPr>
                          <m:t>2,</m:t>
                        </m:r>
                        <m:r>
                          <a:rPr lang="en-US" altLang="zh-CN" b="0" i="1" smtClean="0">
                            <a:latin typeface="Cambria Math" panose="02040503050406030204" pitchFamily="18" charset="0"/>
                          </a:rPr>
                          <m:t>𝑣𝑠𝑦</m:t>
                        </m:r>
                        <m:r>
                          <a:rPr lang="en-US" altLang="zh-CN" b="0" i="1" smtClean="0">
                            <a:latin typeface="Cambria Math" panose="02040503050406030204" pitchFamily="18" charset="0"/>
                          </a:rPr>
                          <m:t>1−</m:t>
                        </m:r>
                        <m:r>
                          <a:rPr lang="en-US" altLang="zh-CN" b="0" i="1" smtClean="0">
                            <a:latin typeface="Cambria Math" panose="02040503050406030204" pitchFamily="18" charset="0"/>
                          </a:rPr>
                          <m:t>𝑣𝑠𝑦</m:t>
                        </m:r>
                        <m:r>
                          <a:rPr lang="en-US" altLang="zh-CN" b="0" i="1" smtClean="0">
                            <a:latin typeface="Cambria Math" panose="02040503050406030204" pitchFamily="18" charset="0"/>
                          </a:rPr>
                          <m:t>2</m:t>
                        </m:r>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𝑉𝑋</m:t>
                        </m:r>
                        <m:r>
                          <a:rPr lang="en-US" altLang="zh-CN" b="0" i="1" smtClean="0">
                            <a:latin typeface="Cambria Math" panose="02040503050406030204" pitchFamily="18" charset="0"/>
                          </a:rPr>
                          <m:t>,</m:t>
                        </m:r>
                        <m:r>
                          <a:rPr lang="en-US" altLang="zh-CN" b="0" i="1" smtClean="0">
                            <a:latin typeface="Cambria Math" panose="02040503050406030204" pitchFamily="18" charset="0"/>
                          </a:rPr>
                          <m:t>𝑉𝑌</m:t>
                        </m:r>
                      </m:e>
                    </m:d>
                  </m:oMath>
                </a14:m>
                <a:endParaRPr lang="en-US" altLang="zh-CN" b="0" dirty="0" smtClean="0"/>
              </a:p>
              <a:p>
                <a:r>
                  <a:rPr lang="zh-CN" altLang="en-US" dirty="0" smtClean="0"/>
                  <a:t>显然，只有绿色区域的夹角可保证两颗粒相互撞击。</a:t>
                </a:r>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15240" y="2826096"/>
                <a:ext cx="6347460" cy="994247"/>
              </a:xfrm>
              <a:prstGeom prst="rect">
                <a:avLst/>
              </a:prstGeom>
              <a:blipFill>
                <a:blip r:embed="rId3"/>
                <a:stretch>
                  <a:fillRect l="-865" b="-9202"/>
                </a:stretch>
              </a:blipFill>
            </p:spPr>
            <p:txBody>
              <a:bodyPr/>
              <a:lstStyle/>
              <a:p>
                <a:r>
                  <a:rPr lang="en-US">
                    <a:noFill/>
                  </a:rPr>
                  <a:t> </a:t>
                </a:r>
              </a:p>
            </p:txBody>
          </p:sp>
        </mc:Fallback>
      </mc:AlternateContent>
      <p:cxnSp>
        <p:nvCxnSpPr>
          <p:cNvPr id="18" name="Straight Arrow Connector 17"/>
          <p:cNvCxnSpPr/>
          <p:nvPr/>
        </p:nvCxnSpPr>
        <p:spPr>
          <a:xfrm flipH="1" flipV="1">
            <a:off x="1828800" y="4617720"/>
            <a:ext cx="1036320" cy="73914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2865120" y="3916680"/>
            <a:ext cx="0" cy="2674620"/>
          </a:xfrm>
          <a:prstGeom prst="line">
            <a:avLst/>
          </a:prstGeom>
          <a:ln>
            <a:solidFill>
              <a:srgbClr val="FFC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p:cNvSpPr txBox="1"/>
              <p:nvPr/>
            </p:nvSpPr>
            <p:spPr>
              <a:xfrm>
                <a:off x="1173481" y="5401687"/>
                <a:ext cx="693420" cy="4047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rgbClr val="FF0000"/>
                              </a:solidFill>
                              <a:latin typeface="Cambria Math" panose="02040503050406030204" pitchFamily="18" charset="0"/>
                            </a:rPr>
                          </m:ctrlPr>
                        </m:accPr>
                        <m:e>
                          <m:r>
                            <a:rPr lang="en-US" b="0" i="1" smtClean="0">
                              <a:solidFill>
                                <a:srgbClr val="FF0000"/>
                              </a:solidFill>
                              <a:latin typeface="Cambria Math" panose="02040503050406030204" pitchFamily="18" charset="0"/>
                            </a:rPr>
                            <m:t>𝐴𝐵</m:t>
                          </m:r>
                        </m:e>
                      </m:acc>
                    </m:oMath>
                  </m:oMathPara>
                </a14:m>
                <a:endParaRPr lang="en-US" dirty="0">
                  <a:solidFill>
                    <a:srgbClr val="FF0000"/>
                  </a:solidFill>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1173481" y="5401687"/>
                <a:ext cx="693420" cy="40479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1356360" y="4253746"/>
                <a:ext cx="571500" cy="4029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rgbClr val="7030A0"/>
                              </a:solidFill>
                              <a:latin typeface="Cambria Math" panose="02040503050406030204" pitchFamily="18" charset="0"/>
                            </a:rPr>
                          </m:ctrlPr>
                        </m:accPr>
                        <m:e>
                          <m:r>
                            <a:rPr lang="en-US" b="0" i="1" smtClean="0">
                              <a:solidFill>
                                <a:srgbClr val="7030A0"/>
                              </a:solidFill>
                              <a:latin typeface="Cambria Math" panose="02040503050406030204" pitchFamily="18" charset="0"/>
                            </a:rPr>
                            <m:t>𝑉𝑆</m:t>
                          </m:r>
                        </m:e>
                      </m:acc>
                    </m:oMath>
                  </m:oMathPara>
                </a14:m>
                <a:endParaRPr lang="en-US" dirty="0">
                  <a:solidFill>
                    <a:srgbClr val="7030A0"/>
                  </a:solidFill>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1356360" y="4253746"/>
                <a:ext cx="571500" cy="402931"/>
              </a:xfrm>
              <a:prstGeom prst="rect">
                <a:avLst/>
              </a:prstGeom>
              <a:blipFill>
                <a:blip r:embed="rId5"/>
                <a:stretch>
                  <a:fillRect/>
                </a:stretch>
              </a:blipFill>
            </p:spPr>
            <p:txBody>
              <a:bodyPr/>
              <a:lstStyle/>
              <a:p>
                <a:r>
                  <a:rPr lang="en-US">
                    <a:noFill/>
                  </a:rPr>
                  <a:t> </a:t>
                </a:r>
              </a:p>
            </p:txBody>
          </p:sp>
        </mc:Fallback>
      </mc:AlternateContent>
      <p:sp>
        <p:nvSpPr>
          <p:cNvPr id="24" name="Flowchart: Connector 23"/>
          <p:cNvSpPr/>
          <p:nvPr/>
        </p:nvSpPr>
        <p:spPr>
          <a:xfrm>
            <a:off x="7444740" y="4693920"/>
            <a:ext cx="1645920" cy="1645920"/>
          </a:xfrm>
          <a:prstGeom prst="flowChartConnector">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Connector 24"/>
          <p:cNvSpPr/>
          <p:nvPr/>
        </p:nvSpPr>
        <p:spPr>
          <a:xfrm>
            <a:off x="9105900" y="4693920"/>
            <a:ext cx="1676400" cy="1676400"/>
          </a:xfrm>
          <a:prstGeom prst="flowChartConnector">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7917180" y="5242560"/>
            <a:ext cx="868680" cy="276999"/>
          </a:xfrm>
          <a:prstGeom prst="rect">
            <a:avLst/>
          </a:prstGeom>
          <a:noFill/>
        </p:spPr>
        <p:txBody>
          <a:bodyPr wrap="square" rtlCol="0">
            <a:spAutoFit/>
          </a:bodyPr>
          <a:lstStyle/>
          <a:p>
            <a:r>
              <a:rPr lang="en-US" sz="1200" dirty="0" smtClean="0"/>
              <a:t>(x1,y1)</a:t>
            </a:r>
            <a:endParaRPr lang="en-US" sz="1200" dirty="0"/>
          </a:p>
        </p:txBody>
      </p:sp>
      <p:sp>
        <p:nvSpPr>
          <p:cNvPr id="28" name="TextBox 27"/>
          <p:cNvSpPr txBox="1"/>
          <p:nvPr/>
        </p:nvSpPr>
        <p:spPr>
          <a:xfrm>
            <a:off x="9685020" y="5246608"/>
            <a:ext cx="868680" cy="276999"/>
          </a:xfrm>
          <a:prstGeom prst="rect">
            <a:avLst/>
          </a:prstGeom>
          <a:noFill/>
        </p:spPr>
        <p:txBody>
          <a:bodyPr wrap="square" rtlCol="0">
            <a:spAutoFit/>
          </a:bodyPr>
          <a:lstStyle/>
          <a:p>
            <a:r>
              <a:rPr lang="en-US" sz="1200" dirty="0" smtClean="0"/>
              <a:t>(x2,y2)</a:t>
            </a:r>
            <a:endParaRPr lang="en-US" sz="1200" dirty="0"/>
          </a:p>
        </p:txBody>
      </p:sp>
      <p:sp>
        <p:nvSpPr>
          <p:cNvPr id="29" name="TextBox 28"/>
          <p:cNvSpPr txBox="1"/>
          <p:nvPr/>
        </p:nvSpPr>
        <p:spPr>
          <a:xfrm>
            <a:off x="7444740" y="4221480"/>
            <a:ext cx="1623060" cy="369332"/>
          </a:xfrm>
          <a:prstGeom prst="rect">
            <a:avLst/>
          </a:prstGeom>
          <a:noFill/>
        </p:spPr>
        <p:txBody>
          <a:bodyPr wrap="square" rtlCol="0">
            <a:spAutoFit/>
          </a:bodyPr>
          <a:lstStyle/>
          <a:p>
            <a:r>
              <a:rPr lang="zh-CN" altLang="en-US" dirty="0" smtClean="0"/>
              <a:t>颗粒</a:t>
            </a:r>
            <a:r>
              <a:rPr lang="en-US" altLang="zh-CN" dirty="0" smtClean="0"/>
              <a:t>A</a:t>
            </a:r>
            <a:endParaRPr lang="en-US" dirty="0"/>
          </a:p>
        </p:txBody>
      </p:sp>
      <p:sp>
        <p:nvSpPr>
          <p:cNvPr id="30" name="TextBox 29"/>
          <p:cNvSpPr txBox="1"/>
          <p:nvPr/>
        </p:nvSpPr>
        <p:spPr>
          <a:xfrm>
            <a:off x="9585960" y="4221480"/>
            <a:ext cx="1623060" cy="369332"/>
          </a:xfrm>
          <a:prstGeom prst="rect">
            <a:avLst/>
          </a:prstGeom>
          <a:noFill/>
        </p:spPr>
        <p:txBody>
          <a:bodyPr wrap="square" rtlCol="0">
            <a:spAutoFit/>
          </a:bodyPr>
          <a:lstStyle/>
          <a:p>
            <a:r>
              <a:rPr lang="zh-CN" altLang="en-US" dirty="0" smtClean="0"/>
              <a:t>颗粒</a:t>
            </a:r>
            <a:r>
              <a:rPr lang="en-US" altLang="zh-CN" dirty="0" smtClean="0"/>
              <a:t>B</a:t>
            </a:r>
            <a:endParaRPr lang="en-US" dirty="0"/>
          </a:p>
        </p:txBody>
      </p:sp>
      <mc:AlternateContent xmlns:mc="http://schemas.openxmlformats.org/markup-compatibility/2006" xmlns:a14="http://schemas.microsoft.com/office/drawing/2010/main">
        <mc:Choice Requires="a14">
          <p:sp>
            <p:nvSpPr>
              <p:cNvPr id="32" name="TextBox 31"/>
              <p:cNvSpPr txBox="1"/>
              <p:nvPr/>
            </p:nvSpPr>
            <p:spPr>
              <a:xfrm>
                <a:off x="9178290" y="5508103"/>
                <a:ext cx="693420" cy="4047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rgbClr val="FF0000"/>
                              </a:solidFill>
                              <a:latin typeface="Cambria Math" panose="02040503050406030204" pitchFamily="18" charset="0"/>
                            </a:rPr>
                          </m:ctrlPr>
                        </m:accPr>
                        <m:e>
                          <m:r>
                            <a:rPr lang="en-US" b="0" i="1" smtClean="0">
                              <a:solidFill>
                                <a:srgbClr val="FF0000"/>
                              </a:solidFill>
                              <a:latin typeface="Cambria Math" panose="02040503050406030204" pitchFamily="18" charset="0"/>
                            </a:rPr>
                            <m:t>𝐴𝐵</m:t>
                          </m:r>
                        </m:e>
                      </m:acc>
                    </m:oMath>
                  </m:oMathPara>
                </a14:m>
                <a:endParaRPr lang="en-US" dirty="0">
                  <a:solidFill>
                    <a:srgbClr val="FF0000"/>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9178290" y="5508103"/>
                <a:ext cx="693420" cy="40479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8930640" y="4236946"/>
                <a:ext cx="571500" cy="4029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rgbClr val="7030A0"/>
                              </a:solidFill>
                              <a:latin typeface="Cambria Math" panose="02040503050406030204" pitchFamily="18" charset="0"/>
                            </a:rPr>
                          </m:ctrlPr>
                        </m:accPr>
                        <m:e>
                          <m:r>
                            <a:rPr lang="en-US" b="0" i="1" smtClean="0">
                              <a:solidFill>
                                <a:srgbClr val="7030A0"/>
                              </a:solidFill>
                              <a:latin typeface="Cambria Math" panose="02040503050406030204" pitchFamily="18" charset="0"/>
                            </a:rPr>
                            <m:t>𝑉𝑆</m:t>
                          </m:r>
                        </m:e>
                      </m:acc>
                    </m:oMath>
                  </m:oMathPara>
                </a14:m>
                <a:endParaRPr lang="en-US" dirty="0">
                  <a:solidFill>
                    <a:srgbClr val="7030A0"/>
                  </a:solidFill>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8930640" y="4236946"/>
                <a:ext cx="571500" cy="402931"/>
              </a:xfrm>
              <a:prstGeom prst="rect">
                <a:avLst/>
              </a:prstGeom>
              <a:blipFill>
                <a:blip r:embed="rId7"/>
                <a:stretch>
                  <a:fillRect/>
                </a:stretch>
              </a:blipFill>
            </p:spPr>
            <p:txBody>
              <a:bodyPr/>
              <a:lstStyle/>
              <a:p>
                <a:r>
                  <a:rPr lang="en-US">
                    <a:noFill/>
                  </a:rPr>
                  <a:t> </a:t>
                </a:r>
              </a:p>
            </p:txBody>
          </p:sp>
        </mc:Fallback>
      </mc:AlternateContent>
      <p:cxnSp>
        <p:nvCxnSpPr>
          <p:cNvPr id="38" name="Straight Arrow Connector 37"/>
          <p:cNvCxnSpPr>
            <a:stCxn id="27" idx="2"/>
          </p:cNvCxnSpPr>
          <p:nvPr/>
        </p:nvCxnSpPr>
        <p:spPr>
          <a:xfrm flipV="1">
            <a:off x="8351520" y="5516880"/>
            <a:ext cx="1592580" cy="26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8351520" y="4617720"/>
            <a:ext cx="914400" cy="91440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8336280" y="3924300"/>
            <a:ext cx="0" cy="2674620"/>
          </a:xfrm>
          <a:prstGeom prst="line">
            <a:avLst/>
          </a:prstGeom>
          <a:ln>
            <a:solidFill>
              <a:srgbClr val="FFC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p:cNvSpPr txBox="1"/>
              <p:nvPr/>
            </p:nvSpPr>
            <p:spPr>
              <a:xfrm>
                <a:off x="6423660" y="2841336"/>
                <a:ext cx="6629400" cy="994247"/>
              </a:xfrm>
              <a:prstGeom prst="rect">
                <a:avLst/>
              </a:prstGeom>
              <a:noFill/>
            </p:spPr>
            <p:txBody>
              <a:bodyPr wrap="square" rtlCol="0">
                <a:spAutoFit/>
              </a:bodyPr>
              <a:lstStyle/>
              <a:p>
                <a:r>
                  <a:rPr lang="zh-CN" altLang="en-US" dirty="0" smtClean="0"/>
                  <a:t>相对位置向量：</a:t>
                </a:r>
                <a14:m>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𝐴𝐵</m:t>
                        </m:r>
                      </m:e>
                    </m:acc>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2−</m:t>
                        </m:r>
                        <m:r>
                          <a:rPr lang="en-US" altLang="zh-CN" b="0" i="1" smtClean="0">
                            <a:latin typeface="Cambria Math" panose="02040503050406030204" pitchFamily="18" charset="0"/>
                          </a:rPr>
                          <m:t>𝑥</m:t>
                        </m:r>
                        <m:r>
                          <a:rPr lang="en-US" altLang="zh-CN" b="0" i="1" smtClean="0">
                            <a:latin typeface="Cambria Math" panose="02040503050406030204" pitchFamily="18" charset="0"/>
                          </a:rPr>
                          <m:t>1,</m:t>
                        </m:r>
                        <m:r>
                          <a:rPr lang="en-US" altLang="zh-CN" b="0" i="1" smtClean="0">
                            <a:latin typeface="Cambria Math" panose="02040503050406030204" pitchFamily="18" charset="0"/>
                          </a:rPr>
                          <m:t>𝑦</m:t>
                        </m:r>
                        <m:r>
                          <a:rPr lang="en-US" altLang="zh-CN" b="0" i="1" smtClean="0">
                            <a:latin typeface="Cambria Math" panose="02040503050406030204" pitchFamily="18" charset="0"/>
                          </a:rPr>
                          <m:t>2−</m:t>
                        </m:r>
                        <m:r>
                          <a:rPr lang="en-US" altLang="zh-CN" b="0" i="1" smtClean="0">
                            <a:latin typeface="Cambria Math" panose="02040503050406030204" pitchFamily="18" charset="0"/>
                          </a:rPr>
                          <m:t>𝑦</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𝑌</m:t>
                        </m:r>
                        <m:r>
                          <a:rPr lang="en-US" altLang="zh-CN" b="0" i="1" smtClean="0">
                            <a:latin typeface="Cambria Math" panose="02040503050406030204" pitchFamily="18" charset="0"/>
                          </a:rPr>
                          <m:t>′</m:t>
                        </m:r>
                      </m:e>
                    </m:d>
                  </m:oMath>
                </a14:m>
                <a:endParaRPr lang="en-US" altLang="zh-CN" b="0" dirty="0" smtClean="0"/>
              </a:p>
              <a:p>
                <a:r>
                  <a:rPr lang="zh-CN" altLang="en-US" dirty="0" smtClean="0"/>
                  <a:t>相对速度向量：</a:t>
                </a:r>
                <a14:m>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𝑉𝑆</m:t>
                        </m:r>
                      </m:e>
                    </m:acc>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𝑣𝑠𝑥</m:t>
                        </m:r>
                        <m:r>
                          <a:rPr lang="en-US" altLang="zh-CN" b="0" i="1" smtClean="0">
                            <a:latin typeface="Cambria Math" panose="02040503050406030204" pitchFamily="18" charset="0"/>
                          </a:rPr>
                          <m:t>2−</m:t>
                        </m:r>
                        <m:r>
                          <a:rPr lang="en-US" altLang="zh-CN" b="0" i="1" smtClean="0">
                            <a:latin typeface="Cambria Math" panose="02040503050406030204" pitchFamily="18" charset="0"/>
                          </a:rPr>
                          <m:t>𝑣𝑠𝑥</m:t>
                        </m:r>
                        <m:r>
                          <a:rPr lang="en-US" altLang="zh-CN" b="0" i="1" smtClean="0">
                            <a:latin typeface="Cambria Math" panose="02040503050406030204" pitchFamily="18" charset="0"/>
                          </a:rPr>
                          <m:t>1,</m:t>
                        </m:r>
                        <m:r>
                          <a:rPr lang="en-US" altLang="zh-CN" b="0" i="1" smtClean="0">
                            <a:latin typeface="Cambria Math" panose="02040503050406030204" pitchFamily="18" charset="0"/>
                          </a:rPr>
                          <m:t>𝑣𝑠𝑦</m:t>
                        </m:r>
                        <m:r>
                          <a:rPr lang="en-US" altLang="zh-CN" b="0" i="1" smtClean="0">
                            <a:latin typeface="Cambria Math" panose="02040503050406030204" pitchFamily="18" charset="0"/>
                          </a:rPr>
                          <m:t>2−</m:t>
                        </m:r>
                        <m:r>
                          <a:rPr lang="en-US" altLang="zh-CN" b="0" i="1" smtClean="0">
                            <a:latin typeface="Cambria Math" panose="02040503050406030204" pitchFamily="18" charset="0"/>
                          </a:rPr>
                          <m:t>𝑣𝑠𝑦</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𝑉𝑋</m:t>
                        </m:r>
                        <m:r>
                          <a:rPr lang="en-US" altLang="zh-CN" b="0" i="1" smtClean="0">
                            <a:latin typeface="Cambria Math" panose="02040503050406030204" pitchFamily="18" charset="0"/>
                          </a:rPr>
                          <m:t>′,</m:t>
                        </m:r>
                        <m:r>
                          <a:rPr lang="en-US" altLang="zh-CN" b="0" i="1" smtClean="0">
                            <a:latin typeface="Cambria Math" panose="02040503050406030204" pitchFamily="18" charset="0"/>
                          </a:rPr>
                          <m:t>𝑉𝑌</m:t>
                        </m:r>
                        <m:r>
                          <a:rPr lang="en-US" altLang="zh-CN" b="0" i="1" smtClean="0">
                            <a:latin typeface="Cambria Math" panose="02040503050406030204" pitchFamily="18" charset="0"/>
                          </a:rPr>
                          <m:t>′</m:t>
                        </m:r>
                      </m:e>
                    </m:d>
                  </m:oMath>
                </a14:m>
                <a:endParaRPr lang="en-US" altLang="zh-CN" b="0" dirty="0" smtClean="0"/>
              </a:p>
              <a:p>
                <a:r>
                  <a:rPr lang="zh-CN" altLang="en-US" dirty="0" smtClean="0"/>
                  <a:t>显然，只有绿色区域的夹角可保证两颗粒相互撞击。</a:t>
                </a:r>
                <a:endParaRPr lang="en-US" dirty="0"/>
              </a:p>
            </p:txBody>
          </p:sp>
        </mc:Choice>
        <mc:Fallback xmlns="">
          <p:sp>
            <p:nvSpPr>
              <p:cNvPr id="43" name="TextBox 42"/>
              <p:cNvSpPr txBox="1">
                <a:spLocks noRot="1" noChangeAspect="1" noMove="1" noResize="1" noEditPoints="1" noAdjustHandles="1" noChangeArrowheads="1" noChangeShapeType="1" noTextEdit="1"/>
              </p:cNvSpPr>
              <p:nvPr/>
            </p:nvSpPr>
            <p:spPr>
              <a:xfrm>
                <a:off x="6423660" y="2841336"/>
                <a:ext cx="6629400" cy="994247"/>
              </a:xfrm>
              <a:prstGeom prst="rect">
                <a:avLst/>
              </a:prstGeom>
              <a:blipFill>
                <a:blip r:embed="rId8"/>
                <a:stretch>
                  <a:fillRect l="-828" b="-92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4046220" y="4872198"/>
                <a:ext cx="3299460" cy="705642"/>
              </a:xfrm>
              <a:prstGeom prst="rect">
                <a:avLst/>
              </a:prstGeom>
              <a:noFill/>
            </p:spPr>
            <p:txBody>
              <a:bodyPr wrap="square" rtlCol="0">
                <a:spAutoFit/>
              </a:bodyPr>
              <a:lstStyle/>
              <a:p>
                <a:r>
                  <a:rPr lang="zh-CN" altLang="en-US" dirty="0" smtClean="0"/>
                  <a:t>这两种几何构型其实都说明了</a:t>
                </a:r>
                <a14:m>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𝑉𝑆</m:t>
                        </m:r>
                      </m:e>
                    </m:acc>
                  </m:oMath>
                </a14:m>
                <a:r>
                  <a:rPr lang="zh-CN" altLang="en-US" dirty="0" smtClean="0"/>
                  <a:t>与</a:t>
                </a:r>
                <a14:m>
                  <m:oMath xmlns:m="http://schemas.openxmlformats.org/officeDocument/2006/math">
                    <m:acc>
                      <m:accPr>
                        <m:chr m:val="⃗"/>
                        <m:ctrlPr>
                          <a:rPr lang="zh-CN" altLang="en-US" i="1" dirty="0" smtClean="0">
                            <a:latin typeface="Cambria Math" panose="02040503050406030204" pitchFamily="18" charset="0"/>
                          </a:rPr>
                        </m:ctrlPr>
                      </m:accPr>
                      <m:e>
                        <m:r>
                          <a:rPr lang="en-US" altLang="zh-CN" b="0" i="1" dirty="0" smtClean="0">
                            <a:latin typeface="Cambria Math" panose="02040503050406030204" pitchFamily="18" charset="0"/>
                          </a:rPr>
                          <m:t>𝐴𝐵</m:t>
                        </m:r>
                      </m:e>
                    </m:acc>
                  </m:oMath>
                </a14:m>
                <a:r>
                  <a:rPr lang="zh-CN" altLang="en-US" dirty="0" smtClean="0"/>
                  <a:t>间的夹角在</a:t>
                </a:r>
                <a:r>
                  <a:rPr lang="en-US" altLang="zh-CN" dirty="0" smtClean="0"/>
                  <a:t>[0.5pi,pi]</a:t>
                </a:r>
                <a:endParaRPr lang="en-US" dirty="0"/>
              </a:p>
            </p:txBody>
          </p:sp>
        </mc:Choice>
        <mc:Fallback xmlns="">
          <p:sp>
            <p:nvSpPr>
              <p:cNvPr id="44" name="TextBox 43"/>
              <p:cNvSpPr txBox="1">
                <a:spLocks noRot="1" noChangeAspect="1" noMove="1" noResize="1" noEditPoints="1" noAdjustHandles="1" noChangeArrowheads="1" noChangeShapeType="1" noTextEdit="1"/>
              </p:cNvSpPr>
              <p:nvPr/>
            </p:nvSpPr>
            <p:spPr>
              <a:xfrm>
                <a:off x="4046220" y="4872198"/>
                <a:ext cx="3299460" cy="705642"/>
              </a:xfrm>
              <a:prstGeom prst="rect">
                <a:avLst/>
              </a:prstGeom>
              <a:blipFill>
                <a:blip r:embed="rId9"/>
                <a:stretch>
                  <a:fillRect l="-1664" t="-4310" b="-9483"/>
                </a:stretch>
              </a:blipFill>
            </p:spPr>
            <p:txBody>
              <a:bodyPr/>
              <a:lstStyle/>
              <a:p>
                <a:r>
                  <a:rPr lang="en-US">
                    <a:noFill/>
                  </a:rPr>
                  <a:t> </a:t>
                </a:r>
              </a:p>
            </p:txBody>
          </p:sp>
        </mc:Fallback>
      </mc:AlternateContent>
    </p:spTree>
    <p:extLst>
      <p:ext uri="{BB962C8B-B14F-4D97-AF65-F5344CB8AC3E}">
        <p14:creationId xmlns:p14="http://schemas.microsoft.com/office/powerpoint/2010/main" val="16302549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Connector 1"/>
          <p:cNvSpPr/>
          <p:nvPr/>
        </p:nvSpPr>
        <p:spPr>
          <a:xfrm>
            <a:off x="2411730" y="2800350"/>
            <a:ext cx="510540" cy="510540"/>
          </a:xfrm>
          <a:prstGeom prst="flowChartConnector">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PL</a:t>
            </a:r>
          </a:p>
          <a:p>
            <a:pPr algn="ctr"/>
            <a:r>
              <a:rPr lang="en-US" sz="900" dirty="0" smtClean="0"/>
              <a:t>No.7</a:t>
            </a:r>
            <a:endParaRPr lang="en-US" sz="900" dirty="0"/>
          </a:p>
        </p:txBody>
      </p:sp>
      <p:sp>
        <p:nvSpPr>
          <p:cNvPr id="3" name="Flowchart: Connector 2"/>
          <p:cNvSpPr/>
          <p:nvPr/>
        </p:nvSpPr>
        <p:spPr>
          <a:xfrm>
            <a:off x="6149340" y="2834640"/>
            <a:ext cx="822960" cy="822960"/>
          </a:xfrm>
          <a:prstGeom prst="flowChartConnector">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PL</a:t>
            </a:r>
          </a:p>
          <a:p>
            <a:pPr algn="ctr"/>
            <a:r>
              <a:rPr lang="en-US" sz="1000" dirty="0" smtClean="0"/>
              <a:t>No.32</a:t>
            </a:r>
            <a:endParaRPr lang="en-US" sz="1000" dirty="0"/>
          </a:p>
        </p:txBody>
      </p:sp>
      <p:sp>
        <p:nvSpPr>
          <p:cNvPr id="4" name="Flowchart: Connector 3"/>
          <p:cNvSpPr/>
          <p:nvPr/>
        </p:nvSpPr>
        <p:spPr>
          <a:xfrm>
            <a:off x="2857500" y="2186939"/>
            <a:ext cx="1097280" cy="1097280"/>
          </a:xfrm>
          <a:prstGeom prst="flowChartConnector">
            <a:avLst/>
          </a:prstGeom>
          <a:solidFill>
            <a:srgbClr val="00B050"/>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OPX</a:t>
            </a:r>
          </a:p>
          <a:p>
            <a:pPr algn="ctr"/>
            <a:r>
              <a:rPr lang="en-US" dirty="0" smtClean="0"/>
              <a:t>No.57</a:t>
            </a:r>
            <a:endParaRPr lang="en-US" dirty="0"/>
          </a:p>
        </p:txBody>
      </p:sp>
      <p:sp>
        <p:nvSpPr>
          <p:cNvPr id="5" name="Flowchart: Connector 4"/>
          <p:cNvSpPr/>
          <p:nvPr/>
        </p:nvSpPr>
        <p:spPr>
          <a:xfrm>
            <a:off x="5204460" y="1699260"/>
            <a:ext cx="1356360" cy="1356360"/>
          </a:xfrm>
          <a:prstGeom prst="flowChartConnector">
            <a:avLst/>
          </a:prstGeom>
          <a:solidFill>
            <a:srgbClr val="00B050"/>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OPX</a:t>
            </a:r>
          </a:p>
          <a:p>
            <a:pPr algn="ctr"/>
            <a:r>
              <a:rPr lang="en-US" dirty="0" smtClean="0"/>
              <a:t>No.16</a:t>
            </a:r>
            <a:endParaRPr lang="en-US" dirty="0"/>
          </a:p>
        </p:txBody>
      </p:sp>
      <p:sp>
        <p:nvSpPr>
          <p:cNvPr id="10" name="Flowchart: Connector 9"/>
          <p:cNvSpPr/>
          <p:nvPr/>
        </p:nvSpPr>
        <p:spPr>
          <a:xfrm>
            <a:off x="2514600" y="1544515"/>
            <a:ext cx="769620" cy="769620"/>
          </a:xfrm>
          <a:prstGeom prst="flowChartConnector">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OPX</a:t>
            </a:r>
          </a:p>
          <a:p>
            <a:pPr algn="ctr"/>
            <a:r>
              <a:rPr lang="en-US" sz="1050" dirty="0" smtClean="0"/>
              <a:t>No.34</a:t>
            </a:r>
            <a:endParaRPr lang="en-US" sz="1050" dirty="0"/>
          </a:p>
        </p:txBody>
      </p:sp>
      <p:sp>
        <p:nvSpPr>
          <p:cNvPr id="12" name="Flowchart: Connector 11"/>
          <p:cNvSpPr/>
          <p:nvPr/>
        </p:nvSpPr>
        <p:spPr>
          <a:xfrm>
            <a:off x="6560820" y="1699260"/>
            <a:ext cx="990599" cy="984934"/>
          </a:xfrm>
          <a:prstGeom prst="flowChartConnector">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OL</a:t>
            </a:r>
          </a:p>
          <a:p>
            <a:pPr algn="ctr"/>
            <a:r>
              <a:rPr lang="en-US" dirty="0" smtClean="0"/>
              <a:t>No.3</a:t>
            </a:r>
            <a:endParaRPr lang="en-US" dirty="0"/>
          </a:p>
        </p:txBody>
      </p:sp>
      <p:sp>
        <p:nvSpPr>
          <p:cNvPr id="14" name="Flowchart: Connector 13"/>
          <p:cNvSpPr/>
          <p:nvPr/>
        </p:nvSpPr>
        <p:spPr>
          <a:xfrm>
            <a:off x="5539740" y="807720"/>
            <a:ext cx="891540" cy="891540"/>
          </a:xfrm>
          <a:prstGeom prst="flowChartConnector">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CPX</a:t>
            </a:r>
          </a:p>
          <a:p>
            <a:pPr algn="ctr"/>
            <a:r>
              <a:rPr lang="en-US" sz="1400" dirty="0" smtClean="0"/>
              <a:t>No.91</a:t>
            </a:r>
            <a:endParaRPr lang="en-US" sz="1400" dirty="0"/>
          </a:p>
        </p:txBody>
      </p:sp>
      <p:cxnSp>
        <p:nvCxnSpPr>
          <p:cNvPr id="16" name="Straight Arrow Connector 15"/>
          <p:cNvCxnSpPr/>
          <p:nvPr/>
        </p:nvCxnSpPr>
        <p:spPr>
          <a:xfrm flipV="1">
            <a:off x="3406140" y="1562099"/>
            <a:ext cx="1173480" cy="11734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3771900" y="1424940"/>
                <a:ext cx="807720" cy="4029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𝑉𝑆</m:t>
                              </m:r>
                            </m:e>
                          </m:acc>
                        </m:e>
                        <m:sub>
                          <m:r>
                            <a:rPr lang="en-US" b="0" i="1" smtClean="0">
                              <a:latin typeface="Cambria Math" panose="02040503050406030204" pitchFamily="18" charset="0"/>
                            </a:rPr>
                            <m:t>57</m:t>
                          </m:r>
                        </m:sub>
                      </m:sSub>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3771900" y="1424940"/>
                <a:ext cx="807720" cy="402931"/>
              </a:xfrm>
              <a:prstGeom prst="rect">
                <a:avLst/>
              </a:prstGeom>
              <a:blipFill>
                <a:blip r:embed="rId2"/>
                <a:stretch>
                  <a:fillRect/>
                </a:stretch>
              </a:blipFill>
            </p:spPr>
            <p:txBody>
              <a:bodyPr/>
              <a:lstStyle/>
              <a:p>
                <a:r>
                  <a:rPr lang="en-US">
                    <a:noFill/>
                  </a:rPr>
                  <a:t> </a:t>
                </a:r>
              </a:p>
            </p:txBody>
          </p:sp>
        </mc:Fallback>
      </mc:AlternateContent>
      <p:cxnSp>
        <p:nvCxnSpPr>
          <p:cNvPr id="19" name="Straight Arrow Connector 18"/>
          <p:cNvCxnSpPr>
            <a:endCxn id="20" idx="0"/>
          </p:cNvCxnSpPr>
          <p:nvPr/>
        </p:nvCxnSpPr>
        <p:spPr>
          <a:xfrm flipH="1" flipV="1">
            <a:off x="5090160" y="842010"/>
            <a:ext cx="792480" cy="15354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a:off x="4640580" y="842010"/>
                <a:ext cx="899160" cy="4029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𝑉𝑆</m:t>
                              </m:r>
                            </m:e>
                          </m:acc>
                        </m:e>
                        <m:sub>
                          <m:r>
                            <a:rPr lang="en-US" b="0" i="1" smtClean="0">
                              <a:latin typeface="Cambria Math" panose="02040503050406030204" pitchFamily="18" charset="0"/>
                            </a:rPr>
                            <m:t>16</m:t>
                          </m:r>
                        </m:sub>
                      </m:sSub>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4640580" y="842010"/>
                <a:ext cx="899160" cy="402931"/>
              </a:xfrm>
              <a:prstGeom prst="rect">
                <a:avLst/>
              </a:prstGeom>
              <a:blipFill>
                <a:blip r:embed="rId3"/>
                <a:stretch>
                  <a:fillRect/>
                </a:stretch>
              </a:blipFill>
            </p:spPr>
            <p:txBody>
              <a:bodyPr/>
              <a:lstStyle/>
              <a:p>
                <a:r>
                  <a:rPr lang="en-US">
                    <a:noFill/>
                  </a:rPr>
                  <a:t> </a:t>
                </a:r>
              </a:p>
            </p:txBody>
          </p:sp>
        </mc:Fallback>
      </mc:AlternateContent>
      <p:sp>
        <p:nvSpPr>
          <p:cNvPr id="22" name="TextBox 21"/>
          <p:cNvSpPr txBox="1"/>
          <p:nvPr/>
        </p:nvSpPr>
        <p:spPr>
          <a:xfrm>
            <a:off x="2613660" y="4274820"/>
            <a:ext cx="4808220" cy="369332"/>
          </a:xfrm>
          <a:prstGeom prst="rect">
            <a:avLst/>
          </a:prstGeom>
          <a:noFill/>
        </p:spPr>
        <p:txBody>
          <a:bodyPr wrap="square" rtlCol="0">
            <a:spAutoFit/>
          </a:bodyPr>
          <a:lstStyle/>
          <a:p>
            <a:r>
              <a:rPr lang="en-US" dirty="0" smtClean="0"/>
              <a:t>Cluster</a:t>
            </a:r>
            <a:r>
              <a:rPr lang="zh-CN" altLang="en-US" dirty="0" smtClean="0"/>
              <a:t>撞击</a:t>
            </a:r>
            <a:endParaRPr lang="en-US" dirty="0"/>
          </a:p>
        </p:txBody>
      </p:sp>
      <p:cxnSp>
        <p:nvCxnSpPr>
          <p:cNvPr id="7" name="Straight Arrow Connector 6"/>
          <p:cNvCxnSpPr/>
          <p:nvPr/>
        </p:nvCxnSpPr>
        <p:spPr>
          <a:xfrm>
            <a:off x="6149340" y="5514975"/>
            <a:ext cx="163258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6149340" y="4010025"/>
            <a:ext cx="0" cy="1495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896224" y="5314950"/>
            <a:ext cx="1323975" cy="369332"/>
          </a:xfrm>
          <a:prstGeom prst="rect">
            <a:avLst/>
          </a:prstGeom>
          <a:noFill/>
        </p:spPr>
        <p:txBody>
          <a:bodyPr wrap="square" rtlCol="0">
            <a:spAutoFit/>
          </a:bodyPr>
          <a:lstStyle/>
          <a:p>
            <a:r>
              <a:rPr lang="en-US" dirty="0" smtClean="0"/>
              <a:t>Normal</a:t>
            </a:r>
            <a:endParaRPr lang="en-US" dirty="0"/>
          </a:p>
        </p:txBody>
      </p:sp>
      <p:sp>
        <p:nvSpPr>
          <p:cNvPr id="13" name="TextBox 12"/>
          <p:cNvSpPr txBox="1"/>
          <p:nvPr/>
        </p:nvSpPr>
        <p:spPr>
          <a:xfrm>
            <a:off x="4895850" y="3943112"/>
            <a:ext cx="1466850" cy="369332"/>
          </a:xfrm>
          <a:prstGeom prst="rect">
            <a:avLst/>
          </a:prstGeom>
          <a:noFill/>
        </p:spPr>
        <p:txBody>
          <a:bodyPr wrap="square" rtlCol="0">
            <a:spAutoFit/>
          </a:bodyPr>
          <a:lstStyle/>
          <a:p>
            <a:r>
              <a:rPr lang="en-US" dirty="0" smtClean="0"/>
              <a:t>Tangential</a:t>
            </a:r>
          </a:p>
        </p:txBody>
      </p:sp>
      <p:cxnSp>
        <p:nvCxnSpPr>
          <p:cNvPr id="8" name="Straight Arrow Connector 7"/>
          <p:cNvCxnSpPr/>
          <p:nvPr/>
        </p:nvCxnSpPr>
        <p:spPr>
          <a:xfrm>
            <a:off x="6149340" y="5505450"/>
            <a:ext cx="1518285" cy="67627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6149340" y="4086225"/>
            <a:ext cx="689610" cy="141922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667625" y="6038850"/>
            <a:ext cx="438150" cy="369332"/>
          </a:xfrm>
          <a:prstGeom prst="rect">
            <a:avLst/>
          </a:prstGeom>
          <a:noFill/>
        </p:spPr>
        <p:txBody>
          <a:bodyPr wrap="square" rtlCol="0">
            <a:spAutoFit/>
          </a:bodyPr>
          <a:lstStyle/>
          <a:p>
            <a:r>
              <a:rPr lang="en-US" dirty="0" smtClean="0"/>
              <a:t>X</a:t>
            </a:r>
            <a:endParaRPr lang="en-US" dirty="0"/>
          </a:p>
        </p:txBody>
      </p:sp>
      <p:sp>
        <p:nvSpPr>
          <p:cNvPr id="23" name="TextBox 22"/>
          <p:cNvSpPr txBox="1"/>
          <p:nvPr/>
        </p:nvSpPr>
        <p:spPr>
          <a:xfrm>
            <a:off x="6838950" y="3857863"/>
            <a:ext cx="582930" cy="369332"/>
          </a:xfrm>
          <a:prstGeom prst="rect">
            <a:avLst/>
          </a:prstGeom>
          <a:noFill/>
        </p:spPr>
        <p:txBody>
          <a:bodyPr wrap="square" rtlCol="0">
            <a:spAutoFit/>
          </a:bodyPr>
          <a:lstStyle/>
          <a:p>
            <a:r>
              <a:rPr lang="en-US" dirty="0" smtClean="0"/>
              <a:t>Y</a:t>
            </a:r>
            <a:endParaRPr lang="en-US" dirty="0"/>
          </a:p>
        </p:txBody>
      </p:sp>
      <p:sp>
        <p:nvSpPr>
          <p:cNvPr id="6" name="TextBox 5"/>
          <p:cNvSpPr txBox="1"/>
          <p:nvPr/>
        </p:nvSpPr>
        <p:spPr>
          <a:xfrm>
            <a:off x="4117657" y="213598"/>
            <a:ext cx="5442585" cy="369332"/>
          </a:xfrm>
          <a:prstGeom prst="rect">
            <a:avLst/>
          </a:prstGeom>
          <a:noFill/>
        </p:spPr>
        <p:txBody>
          <a:bodyPr wrap="square" rtlCol="0">
            <a:spAutoFit/>
          </a:bodyPr>
          <a:lstStyle/>
          <a:p>
            <a:r>
              <a:rPr lang="en-US" altLang="zh-CN" dirty="0" smtClean="0"/>
              <a:t>X-O-Y</a:t>
            </a:r>
            <a:r>
              <a:rPr lang="zh-CN" altLang="en-US" dirty="0" smtClean="0"/>
              <a:t>到</a:t>
            </a:r>
            <a:r>
              <a:rPr lang="en-US" altLang="zh-CN" dirty="0" smtClean="0"/>
              <a:t>T-O-N</a:t>
            </a:r>
            <a:r>
              <a:rPr lang="zh-CN" altLang="en-US" dirty="0" smtClean="0"/>
              <a:t>坐标系转换</a:t>
            </a:r>
            <a:endParaRPr lang="en-US" dirty="0"/>
          </a:p>
        </p:txBody>
      </p:sp>
    </p:spTree>
    <p:extLst>
      <p:ext uri="{BB962C8B-B14F-4D97-AF65-F5344CB8AC3E}">
        <p14:creationId xmlns:p14="http://schemas.microsoft.com/office/powerpoint/2010/main" val="8081002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5029" y="333829"/>
            <a:ext cx="10740571" cy="369332"/>
          </a:xfrm>
          <a:prstGeom prst="rect">
            <a:avLst/>
          </a:prstGeom>
          <a:noFill/>
        </p:spPr>
        <p:txBody>
          <a:bodyPr wrap="square" rtlCol="0">
            <a:spAutoFit/>
          </a:bodyPr>
          <a:lstStyle/>
          <a:p>
            <a:r>
              <a:rPr lang="zh-CN" altLang="en-US" dirty="0" smtClean="0"/>
              <a:t>在一个时间步长</a:t>
            </a:r>
            <a:r>
              <a:rPr lang="en-US" altLang="zh-CN" dirty="0" err="1" smtClean="0"/>
              <a:t>dtb</a:t>
            </a:r>
            <a:r>
              <a:rPr lang="zh-CN" altLang="en-US" dirty="0" smtClean="0"/>
              <a:t>内，颗粒运动的运动轨迹可能</a:t>
            </a:r>
            <a:r>
              <a:rPr lang="zh-CN" altLang="en-US" dirty="0"/>
              <a:t>的</a:t>
            </a:r>
            <a:r>
              <a:rPr lang="zh-CN" altLang="en-US" dirty="0" smtClean="0"/>
              <a:t>情况：</a:t>
            </a:r>
            <a:endParaRPr lang="en-US" dirty="0"/>
          </a:p>
        </p:txBody>
      </p:sp>
      <p:grpSp>
        <p:nvGrpSpPr>
          <p:cNvPr id="7" name="Group 6"/>
          <p:cNvGrpSpPr/>
          <p:nvPr/>
        </p:nvGrpSpPr>
        <p:grpSpPr>
          <a:xfrm>
            <a:off x="1045029" y="960209"/>
            <a:ext cx="5169808" cy="2584905"/>
            <a:chOff x="1450067" y="2627084"/>
            <a:chExt cx="5169808" cy="2584905"/>
          </a:xfrm>
        </p:grpSpPr>
        <p:sp>
          <p:nvSpPr>
            <p:cNvPr id="5" name="Rectangle 4"/>
            <p:cNvSpPr/>
            <p:nvPr/>
          </p:nvSpPr>
          <p:spPr>
            <a:xfrm>
              <a:off x="2742516" y="2627084"/>
              <a:ext cx="2584905" cy="2584905"/>
            </a:xfrm>
            <a:prstGeom prst="rect">
              <a:avLst/>
            </a:prstGeom>
            <a:solidFill>
              <a:schemeClr val="bg2">
                <a:lumMod val="50000"/>
              </a:schemeClr>
            </a:solid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034970" y="2627084"/>
              <a:ext cx="2584905" cy="258490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450067" y="2627085"/>
              <a:ext cx="2584904" cy="258490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p:cNvSpPr txBox="1"/>
          <p:nvPr/>
        </p:nvSpPr>
        <p:spPr>
          <a:xfrm>
            <a:off x="6549650" y="947749"/>
            <a:ext cx="5667375" cy="2585323"/>
          </a:xfrm>
          <a:prstGeom prst="rect">
            <a:avLst/>
          </a:prstGeom>
          <a:noFill/>
        </p:spPr>
        <p:txBody>
          <a:bodyPr wrap="square" rtlCol="0">
            <a:spAutoFit/>
          </a:bodyPr>
          <a:lstStyle/>
          <a:p>
            <a:r>
              <a:rPr lang="zh-CN" altLang="en-US" dirty="0" smtClean="0"/>
              <a:t>动量：动量传输在交错网格中体现（红色虚框）。在时间步长</a:t>
            </a:r>
            <a:r>
              <a:rPr lang="en-US" altLang="zh-CN" dirty="0" err="1" smtClean="0"/>
              <a:t>dtb</a:t>
            </a:r>
            <a:r>
              <a:rPr lang="zh-CN" altLang="en-US" dirty="0" smtClean="0"/>
              <a:t>内，颗粒轨迹与交错网格间的几何关系共有</a:t>
            </a:r>
            <a:r>
              <a:rPr lang="en-US" altLang="zh-CN" dirty="0" smtClean="0"/>
              <a:t>9</a:t>
            </a:r>
            <a:r>
              <a:rPr lang="zh-CN" altLang="en-US" dirty="0" smtClean="0"/>
              <a:t>种情形。运动轨迹可能是单向的（编号），也可能是变向的（编号）；运动轨迹可能在交错网格内（编号），也可能穿过交错网格边界（编号）。黑点代表颗粒在每个</a:t>
            </a:r>
            <a:r>
              <a:rPr lang="en-US" altLang="zh-CN" dirty="0" err="1" smtClean="0"/>
              <a:t>ddtmin</a:t>
            </a:r>
            <a:r>
              <a:rPr lang="zh-CN" altLang="en-US" dirty="0" smtClean="0"/>
              <a:t>时的位置。</a:t>
            </a:r>
            <a:r>
              <a:rPr lang="zh-CN" altLang="en-US" dirty="0"/>
              <a:t>注</a:t>
            </a:r>
            <a:r>
              <a:rPr lang="zh-CN" altLang="en-US" dirty="0" smtClean="0"/>
              <a:t>意，</a:t>
            </a:r>
            <a:r>
              <a:rPr lang="en-US" altLang="zh-CN" dirty="0" smtClean="0"/>
              <a:t>9</a:t>
            </a:r>
            <a:r>
              <a:rPr lang="zh-CN" altLang="en-US" dirty="0"/>
              <a:t>种</a:t>
            </a:r>
            <a:r>
              <a:rPr lang="zh-CN" altLang="en-US" dirty="0" smtClean="0"/>
              <a:t>情况中有一种并不能发生，即穿过速度微元体的情况（编号），因为时间步长的前提条件就是固相和液相在时间步长内不能穿过微元体。</a:t>
            </a:r>
            <a:endParaRPr lang="en-US" dirty="0"/>
          </a:p>
        </p:txBody>
      </p:sp>
      <p:sp>
        <p:nvSpPr>
          <p:cNvPr id="13" name="Freeform 12"/>
          <p:cNvSpPr/>
          <p:nvPr/>
        </p:nvSpPr>
        <p:spPr>
          <a:xfrm>
            <a:off x="1647825" y="1226088"/>
            <a:ext cx="2419350" cy="259897"/>
          </a:xfrm>
          <a:custGeom>
            <a:avLst/>
            <a:gdLst>
              <a:gd name="connsiteX0" fmla="*/ 0 w 2419350"/>
              <a:gd name="connsiteY0" fmla="*/ 240762 h 259897"/>
              <a:gd name="connsiteX1" fmla="*/ 276225 w 2419350"/>
              <a:gd name="connsiteY1" fmla="*/ 78837 h 259897"/>
              <a:gd name="connsiteX2" fmla="*/ 600075 w 2419350"/>
              <a:gd name="connsiteY2" fmla="*/ 12162 h 259897"/>
              <a:gd name="connsiteX3" fmla="*/ 876300 w 2419350"/>
              <a:gd name="connsiteY3" fmla="*/ 12162 h 259897"/>
              <a:gd name="connsiteX4" fmla="*/ 1390650 w 2419350"/>
              <a:gd name="connsiteY4" fmla="*/ 135987 h 259897"/>
              <a:gd name="connsiteX5" fmla="*/ 1981200 w 2419350"/>
              <a:gd name="connsiteY5" fmla="*/ 259812 h 259897"/>
              <a:gd name="connsiteX6" fmla="*/ 2419350 w 2419350"/>
              <a:gd name="connsiteY6" fmla="*/ 116937 h 25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9350" h="259897">
                <a:moveTo>
                  <a:pt x="0" y="240762"/>
                </a:moveTo>
                <a:cubicBezTo>
                  <a:pt x="88106" y="178849"/>
                  <a:pt x="176213" y="116937"/>
                  <a:pt x="276225" y="78837"/>
                </a:cubicBezTo>
                <a:cubicBezTo>
                  <a:pt x="376237" y="40737"/>
                  <a:pt x="500063" y="23274"/>
                  <a:pt x="600075" y="12162"/>
                </a:cubicBezTo>
                <a:cubicBezTo>
                  <a:pt x="700087" y="1050"/>
                  <a:pt x="744538" y="-8475"/>
                  <a:pt x="876300" y="12162"/>
                </a:cubicBezTo>
                <a:cubicBezTo>
                  <a:pt x="1008062" y="32799"/>
                  <a:pt x="1206500" y="94712"/>
                  <a:pt x="1390650" y="135987"/>
                </a:cubicBezTo>
                <a:cubicBezTo>
                  <a:pt x="1574800" y="177262"/>
                  <a:pt x="1809750" y="262987"/>
                  <a:pt x="1981200" y="259812"/>
                </a:cubicBezTo>
                <a:cubicBezTo>
                  <a:pt x="2152650" y="256637"/>
                  <a:pt x="2286000" y="186787"/>
                  <a:pt x="2419350" y="116937"/>
                </a:cubicBezTo>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p:cNvSpPr/>
          <p:nvPr/>
        </p:nvSpPr>
        <p:spPr>
          <a:xfrm>
            <a:off x="1560623" y="1436546"/>
            <a:ext cx="91440" cy="91440"/>
          </a:xfrm>
          <a:prstGeom prst="flowChartConnector">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p:cNvSpPr/>
          <p:nvPr/>
        </p:nvSpPr>
        <p:spPr>
          <a:xfrm>
            <a:off x="2394064" y="1179361"/>
            <a:ext cx="91440" cy="91440"/>
          </a:xfrm>
          <a:prstGeom prst="flowChartConnector">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5"/>
          <p:cNvSpPr/>
          <p:nvPr/>
        </p:nvSpPr>
        <p:spPr>
          <a:xfrm>
            <a:off x="3660892" y="1436545"/>
            <a:ext cx="91440" cy="91440"/>
          </a:xfrm>
          <a:prstGeom prst="flowChartConnector">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p:cNvSpPr/>
          <p:nvPr/>
        </p:nvSpPr>
        <p:spPr>
          <a:xfrm>
            <a:off x="4056186" y="1284135"/>
            <a:ext cx="91440" cy="91440"/>
          </a:xfrm>
          <a:prstGeom prst="flowChartConnector">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a:off x="2987040" y="1211580"/>
            <a:ext cx="2362200" cy="722213"/>
          </a:xfrm>
          <a:custGeom>
            <a:avLst/>
            <a:gdLst>
              <a:gd name="connsiteX0" fmla="*/ 0 w 2362200"/>
              <a:gd name="connsiteY0" fmla="*/ 365760 h 722213"/>
              <a:gd name="connsiteX1" fmla="*/ 403860 w 2362200"/>
              <a:gd name="connsiteY1" fmla="*/ 594360 h 722213"/>
              <a:gd name="connsiteX2" fmla="*/ 952500 w 2362200"/>
              <a:gd name="connsiteY2" fmla="*/ 716280 h 722213"/>
              <a:gd name="connsiteX3" fmla="*/ 1623060 w 2362200"/>
              <a:gd name="connsiteY3" fmla="*/ 411480 h 722213"/>
              <a:gd name="connsiteX4" fmla="*/ 2362200 w 2362200"/>
              <a:gd name="connsiteY4" fmla="*/ 0 h 722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2200" h="722213">
                <a:moveTo>
                  <a:pt x="0" y="365760"/>
                </a:moveTo>
                <a:cubicBezTo>
                  <a:pt x="122555" y="450850"/>
                  <a:pt x="245110" y="535940"/>
                  <a:pt x="403860" y="594360"/>
                </a:cubicBezTo>
                <a:cubicBezTo>
                  <a:pt x="562610" y="652780"/>
                  <a:pt x="749300" y="746760"/>
                  <a:pt x="952500" y="716280"/>
                </a:cubicBezTo>
                <a:cubicBezTo>
                  <a:pt x="1155700" y="685800"/>
                  <a:pt x="1388110" y="530860"/>
                  <a:pt x="1623060" y="411480"/>
                </a:cubicBezTo>
                <a:cubicBezTo>
                  <a:pt x="1858010" y="292100"/>
                  <a:pt x="2110105" y="146050"/>
                  <a:pt x="2362200" y="0"/>
                </a:cubicBezTo>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8"/>
          <p:cNvSpPr/>
          <p:nvPr/>
        </p:nvSpPr>
        <p:spPr>
          <a:xfrm>
            <a:off x="2923228" y="1527985"/>
            <a:ext cx="91440" cy="91440"/>
          </a:xfrm>
          <a:prstGeom prst="flowChartConnector">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p:cNvSpPr/>
          <p:nvPr/>
        </p:nvSpPr>
        <p:spPr>
          <a:xfrm>
            <a:off x="3824928" y="1889080"/>
            <a:ext cx="91440" cy="91440"/>
          </a:xfrm>
          <a:prstGeom prst="flowChartConnector">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p:cNvSpPr/>
          <p:nvPr/>
        </p:nvSpPr>
        <p:spPr>
          <a:xfrm>
            <a:off x="5257196" y="1192695"/>
            <a:ext cx="91440" cy="91440"/>
          </a:xfrm>
          <a:prstGeom prst="flowChartConnector">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1905000" y="2042160"/>
            <a:ext cx="3566160" cy="419100"/>
          </a:xfrm>
          <a:custGeom>
            <a:avLst/>
            <a:gdLst>
              <a:gd name="connsiteX0" fmla="*/ 0 w 3566160"/>
              <a:gd name="connsiteY0" fmla="*/ 419100 h 419100"/>
              <a:gd name="connsiteX1" fmla="*/ 563880 w 3566160"/>
              <a:gd name="connsiteY1" fmla="*/ 144780 h 419100"/>
              <a:gd name="connsiteX2" fmla="*/ 906780 w 3566160"/>
              <a:gd name="connsiteY2" fmla="*/ 68580 h 419100"/>
              <a:gd name="connsiteX3" fmla="*/ 1699260 w 3566160"/>
              <a:gd name="connsiteY3" fmla="*/ 213360 h 419100"/>
              <a:gd name="connsiteX4" fmla="*/ 2567940 w 3566160"/>
              <a:gd name="connsiteY4" fmla="*/ 297180 h 419100"/>
              <a:gd name="connsiteX5" fmla="*/ 3566160 w 3566160"/>
              <a:gd name="connsiteY5" fmla="*/ 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66160" h="419100">
                <a:moveTo>
                  <a:pt x="0" y="419100"/>
                </a:moveTo>
                <a:cubicBezTo>
                  <a:pt x="206375" y="311150"/>
                  <a:pt x="412750" y="203200"/>
                  <a:pt x="563880" y="144780"/>
                </a:cubicBezTo>
                <a:cubicBezTo>
                  <a:pt x="715010" y="86360"/>
                  <a:pt x="717550" y="57150"/>
                  <a:pt x="906780" y="68580"/>
                </a:cubicBezTo>
                <a:cubicBezTo>
                  <a:pt x="1096010" y="80010"/>
                  <a:pt x="1422400" y="175260"/>
                  <a:pt x="1699260" y="213360"/>
                </a:cubicBezTo>
                <a:cubicBezTo>
                  <a:pt x="1976120" y="251460"/>
                  <a:pt x="2256790" y="332740"/>
                  <a:pt x="2567940" y="297180"/>
                </a:cubicBezTo>
                <a:cubicBezTo>
                  <a:pt x="2879090" y="261620"/>
                  <a:pt x="3222625" y="130810"/>
                  <a:pt x="3566160" y="0"/>
                </a:cubicBezTo>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p:cNvSpPr/>
          <p:nvPr/>
        </p:nvSpPr>
        <p:spPr>
          <a:xfrm>
            <a:off x="1854516" y="2415540"/>
            <a:ext cx="91440" cy="91440"/>
          </a:xfrm>
          <a:prstGeom prst="flowChartConnector">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Connector 23"/>
          <p:cNvSpPr/>
          <p:nvPr/>
        </p:nvSpPr>
        <p:spPr>
          <a:xfrm>
            <a:off x="2645091" y="2069465"/>
            <a:ext cx="91440" cy="91440"/>
          </a:xfrm>
          <a:prstGeom prst="flowChartConnector">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Connector 24"/>
          <p:cNvSpPr/>
          <p:nvPr/>
        </p:nvSpPr>
        <p:spPr>
          <a:xfrm>
            <a:off x="4365941" y="2302510"/>
            <a:ext cx="91440" cy="91440"/>
          </a:xfrm>
          <a:prstGeom prst="flowChartConnector">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Connector 25"/>
          <p:cNvSpPr/>
          <p:nvPr/>
        </p:nvSpPr>
        <p:spPr>
          <a:xfrm>
            <a:off x="5430204" y="1996440"/>
            <a:ext cx="91440" cy="91440"/>
          </a:xfrm>
          <a:prstGeom prst="flowChartConnector">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2697480" y="2520315"/>
            <a:ext cx="1744980" cy="192883"/>
          </a:xfrm>
          <a:custGeom>
            <a:avLst/>
            <a:gdLst>
              <a:gd name="connsiteX0" fmla="*/ 0 w 1744980"/>
              <a:gd name="connsiteY0" fmla="*/ 0 h 192883"/>
              <a:gd name="connsiteX1" fmla="*/ 617220 w 1744980"/>
              <a:gd name="connsiteY1" fmla="*/ 91440 h 192883"/>
              <a:gd name="connsiteX2" fmla="*/ 1409700 w 1744980"/>
              <a:gd name="connsiteY2" fmla="*/ 190500 h 192883"/>
              <a:gd name="connsiteX3" fmla="*/ 1744980 w 1744980"/>
              <a:gd name="connsiteY3" fmla="*/ 152400 h 192883"/>
            </a:gdLst>
            <a:ahLst/>
            <a:cxnLst>
              <a:cxn ang="0">
                <a:pos x="connsiteX0" y="connsiteY0"/>
              </a:cxn>
              <a:cxn ang="0">
                <a:pos x="connsiteX1" y="connsiteY1"/>
              </a:cxn>
              <a:cxn ang="0">
                <a:pos x="connsiteX2" y="connsiteY2"/>
              </a:cxn>
              <a:cxn ang="0">
                <a:pos x="connsiteX3" y="connsiteY3"/>
              </a:cxn>
            </a:cxnLst>
            <a:rect l="l" t="t" r="r" b="b"/>
            <a:pathLst>
              <a:path w="1744980" h="192883">
                <a:moveTo>
                  <a:pt x="0" y="0"/>
                </a:moveTo>
                <a:lnTo>
                  <a:pt x="617220" y="91440"/>
                </a:lnTo>
                <a:cubicBezTo>
                  <a:pt x="852170" y="123190"/>
                  <a:pt x="1221740" y="180340"/>
                  <a:pt x="1409700" y="190500"/>
                </a:cubicBezTo>
                <a:cubicBezTo>
                  <a:pt x="1597660" y="200660"/>
                  <a:pt x="1671320" y="176530"/>
                  <a:pt x="1744980" y="152400"/>
                </a:cubicBezTo>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p:cNvSpPr/>
          <p:nvPr/>
        </p:nvSpPr>
        <p:spPr>
          <a:xfrm>
            <a:off x="2645091" y="2474586"/>
            <a:ext cx="91440" cy="91440"/>
          </a:xfrm>
          <a:prstGeom prst="flowChartConnector">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Connector 28"/>
          <p:cNvSpPr/>
          <p:nvPr/>
        </p:nvSpPr>
        <p:spPr>
          <a:xfrm>
            <a:off x="4168140" y="2667479"/>
            <a:ext cx="91440" cy="91440"/>
          </a:xfrm>
          <a:prstGeom prst="flowChartConnector">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Connector 29"/>
          <p:cNvSpPr/>
          <p:nvPr/>
        </p:nvSpPr>
        <p:spPr>
          <a:xfrm>
            <a:off x="4421254" y="2631273"/>
            <a:ext cx="91440" cy="91440"/>
          </a:xfrm>
          <a:prstGeom prst="flowChartConnector">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2890838" y="2876550"/>
            <a:ext cx="925746" cy="559903"/>
          </a:xfrm>
          <a:custGeom>
            <a:avLst/>
            <a:gdLst>
              <a:gd name="connsiteX0" fmla="*/ 0 w 925746"/>
              <a:gd name="connsiteY0" fmla="*/ 0 h 559903"/>
              <a:gd name="connsiteX1" fmla="*/ 400050 w 925746"/>
              <a:gd name="connsiteY1" fmla="*/ 52388 h 559903"/>
              <a:gd name="connsiteX2" fmla="*/ 581025 w 925746"/>
              <a:gd name="connsiteY2" fmla="*/ 71438 h 559903"/>
              <a:gd name="connsiteX3" fmla="*/ 876300 w 925746"/>
              <a:gd name="connsiteY3" fmla="*/ 166688 h 559903"/>
              <a:gd name="connsiteX4" fmla="*/ 914400 w 925746"/>
              <a:gd name="connsiteY4" fmla="*/ 347663 h 559903"/>
              <a:gd name="connsiteX5" fmla="*/ 757237 w 925746"/>
              <a:gd name="connsiteY5" fmla="*/ 538163 h 559903"/>
              <a:gd name="connsiteX6" fmla="*/ 395287 w 925746"/>
              <a:gd name="connsiteY6" fmla="*/ 547688 h 55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5746" h="559903">
                <a:moveTo>
                  <a:pt x="0" y="0"/>
                </a:moveTo>
                <a:lnTo>
                  <a:pt x="400050" y="52388"/>
                </a:lnTo>
                <a:cubicBezTo>
                  <a:pt x="496888" y="64294"/>
                  <a:pt x="501650" y="52388"/>
                  <a:pt x="581025" y="71438"/>
                </a:cubicBezTo>
                <a:cubicBezTo>
                  <a:pt x="660400" y="90488"/>
                  <a:pt x="820738" y="120651"/>
                  <a:pt x="876300" y="166688"/>
                </a:cubicBezTo>
                <a:cubicBezTo>
                  <a:pt x="931862" y="212725"/>
                  <a:pt x="934244" y="285751"/>
                  <a:pt x="914400" y="347663"/>
                </a:cubicBezTo>
                <a:cubicBezTo>
                  <a:pt x="894556" y="409576"/>
                  <a:pt x="843756" y="504826"/>
                  <a:pt x="757237" y="538163"/>
                </a:cubicBezTo>
                <a:cubicBezTo>
                  <a:pt x="670718" y="571501"/>
                  <a:pt x="533002" y="559594"/>
                  <a:pt x="395287" y="547688"/>
                </a:cubicBezTo>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Connector 31"/>
          <p:cNvSpPr/>
          <p:nvPr/>
        </p:nvSpPr>
        <p:spPr>
          <a:xfrm>
            <a:off x="2817405" y="2830829"/>
            <a:ext cx="91440" cy="91440"/>
          </a:xfrm>
          <a:prstGeom prst="flowChartConnector">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Connector 32"/>
          <p:cNvSpPr/>
          <p:nvPr/>
        </p:nvSpPr>
        <p:spPr>
          <a:xfrm>
            <a:off x="3341323" y="2883995"/>
            <a:ext cx="91440" cy="91440"/>
          </a:xfrm>
          <a:prstGeom prst="flowChartConnector">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lowchart: Connector 33"/>
          <p:cNvSpPr/>
          <p:nvPr/>
        </p:nvSpPr>
        <p:spPr>
          <a:xfrm>
            <a:off x="3761876" y="3031787"/>
            <a:ext cx="91440" cy="91440"/>
          </a:xfrm>
          <a:prstGeom prst="flowChartConnector">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owchart: Connector 34"/>
          <p:cNvSpPr/>
          <p:nvPr/>
        </p:nvSpPr>
        <p:spPr>
          <a:xfrm>
            <a:off x="3660179" y="3345013"/>
            <a:ext cx="91440" cy="91440"/>
          </a:xfrm>
          <a:prstGeom prst="flowChartConnector">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Connector 35"/>
          <p:cNvSpPr/>
          <p:nvPr/>
        </p:nvSpPr>
        <p:spPr>
          <a:xfrm>
            <a:off x="3178193" y="3353623"/>
            <a:ext cx="91440" cy="91440"/>
          </a:xfrm>
          <a:prstGeom prst="flowChartConnector">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4433923" y="2781300"/>
            <a:ext cx="604802" cy="666750"/>
          </a:xfrm>
          <a:custGeom>
            <a:avLst/>
            <a:gdLst>
              <a:gd name="connsiteX0" fmla="*/ 604802 w 604802"/>
              <a:gd name="connsiteY0" fmla="*/ 0 h 666750"/>
              <a:gd name="connsiteX1" fmla="*/ 285715 w 604802"/>
              <a:gd name="connsiteY1" fmla="*/ 133350 h 666750"/>
              <a:gd name="connsiteX2" fmla="*/ 38065 w 604802"/>
              <a:gd name="connsiteY2" fmla="*/ 271463 h 666750"/>
              <a:gd name="connsiteX3" fmla="*/ 14252 w 604802"/>
              <a:gd name="connsiteY3" fmla="*/ 471488 h 666750"/>
              <a:gd name="connsiteX4" fmla="*/ 171415 w 604802"/>
              <a:gd name="connsiteY4" fmla="*/ 633413 h 666750"/>
              <a:gd name="connsiteX5" fmla="*/ 576227 w 604802"/>
              <a:gd name="connsiteY5" fmla="*/ 6667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4802" h="666750">
                <a:moveTo>
                  <a:pt x="604802" y="0"/>
                </a:moveTo>
                <a:cubicBezTo>
                  <a:pt x="492486" y="44053"/>
                  <a:pt x="380171" y="88106"/>
                  <a:pt x="285715" y="133350"/>
                </a:cubicBezTo>
                <a:cubicBezTo>
                  <a:pt x="191259" y="178594"/>
                  <a:pt x="83309" y="215107"/>
                  <a:pt x="38065" y="271463"/>
                </a:cubicBezTo>
                <a:cubicBezTo>
                  <a:pt x="-7179" y="327819"/>
                  <a:pt x="-7973" y="411163"/>
                  <a:pt x="14252" y="471488"/>
                </a:cubicBezTo>
                <a:cubicBezTo>
                  <a:pt x="36477" y="531813"/>
                  <a:pt x="77753" y="600869"/>
                  <a:pt x="171415" y="633413"/>
                </a:cubicBezTo>
                <a:cubicBezTo>
                  <a:pt x="265077" y="665957"/>
                  <a:pt x="420652" y="666353"/>
                  <a:pt x="576227" y="666750"/>
                </a:cubicBezTo>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lowchart: Connector 37"/>
          <p:cNvSpPr/>
          <p:nvPr/>
        </p:nvSpPr>
        <p:spPr>
          <a:xfrm>
            <a:off x="5026492" y="2716025"/>
            <a:ext cx="91440" cy="91440"/>
          </a:xfrm>
          <a:prstGeom prst="flowChartConnector">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Connector 38"/>
          <p:cNvSpPr/>
          <p:nvPr/>
        </p:nvSpPr>
        <p:spPr>
          <a:xfrm>
            <a:off x="4429716" y="2997033"/>
            <a:ext cx="91440" cy="91440"/>
          </a:xfrm>
          <a:prstGeom prst="flowChartConnector">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Connector 39"/>
          <p:cNvSpPr/>
          <p:nvPr/>
        </p:nvSpPr>
        <p:spPr>
          <a:xfrm>
            <a:off x="4516362" y="3347869"/>
            <a:ext cx="91440" cy="91440"/>
          </a:xfrm>
          <a:prstGeom prst="flowChartConnector">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Connector 40"/>
          <p:cNvSpPr/>
          <p:nvPr/>
        </p:nvSpPr>
        <p:spPr>
          <a:xfrm>
            <a:off x="4993006" y="3407955"/>
            <a:ext cx="91440" cy="91440"/>
          </a:xfrm>
          <a:prstGeom prst="flowChartConnector">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1976438" y="2762250"/>
            <a:ext cx="938212" cy="694813"/>
          </a:xfrm>
          <a:custGeom>
            <a:avLst/>
            <a:gdLst>
              <a:gd name="connsiteX0" fmla="*/ 504825 w 938212"/>
              <a:gd name="connsiteY0" fmla="*/ 0 h 694813"/>
              <a:gd name="connsiteX1" fmla="*/ 152400 w 938212"/>
              <a:gd name="connsiteY1" fmla="*/ 200025 h 694813"/>
              <a:gd name="connsiteX2" fmla="*/ 0 w 938212"/>
              <a:gd name="connsiteY2" fmla="*/ 485775 h 694813"/>
              <a:gd name="connsiteX3" fmla="*/ 152400 w 938212"/>
              <a:gd name="connsiteY3" fmla="*/ 642938 h 694813"/>
              <a:gd name="connsiteX4" fmla="*/ 295275 w 938212"/>
              <a:gd name="connsiteY4" fmla="*/ 676275 h 694813"/>
              <a:gd name="connsiteX5" fmla="*/ 552450 w 938212"/>
              <a:gd name="connsiteY5" fmla="*/ 690563 h 694813"/>
              <a:gd name="connsiteX6" fmla="*/ 785812 w 938212"/>
              <a:gd name="connsiteY6" fmla="*/ 600075 h 694813"/>
              <a:gd name="connsiteX7" fmla="*/ 938212 w 938212"/>
              <a:gd name="connsiteY7" fmla="*/ 490538 h 694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8212" h="694813">
                <a:moveTo>
                  <a:pt x="504825" y="0"/>
                </a:moveTo>
                <a:cubicBezTo>
                  <a:pt x="370681" y="59531"/>
                  <a:pt x="236538" y="119062"/>
                  <a:pt x="152400" y="200025"/>
                </a:cubicBezTo>
                <a:cubicBezTo>
                  <a:pt x="68262" y="280988"/>
                  <a:pt x="0" y="411956"/>
                  <a:pt x="0" y="485775"/>
                </a:cubicBezTo>
                <a:cubicBezTo>
                  <a:pt x="0" y="559594"/>
                  <a:pt x="103187" y="611188"/>
                  <a:pt x="152400" y="642938"/>
                </a:cubicBezTo>
                <a:cubicBezTo>
                  <a:pt x="201612" y="674688"/>
                  <a:pt x="228600" y="668338"/>
                  <a:pt x="295275" y="676275"/>
                </a:cubicBezTo>
                <a:cubicBezTo>
                  <a:pt x="361950" y="684212"/>
                  <a:pt x="470694" y="703263"/>
                  <a:pt x="552450" y="690563"/>
                </a:cubicBezTo>
                <a:cubicBezTo>
                  <a:pt x="634206" y="677863"/>
                  <a:pt x="721518" y="633412"/>
                  <a:pt x="785812" y="600075"/>
                </a:cubicBezTo>
                <a:cubicBezTo>
                  <a:pt x="850106" y="566738"/>
                  <a:pt x="894159" y="528638"/>
                  <a:pt x="938212" y="490538"/>
                </a:cubicBezTo>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Connector 42"/>
          <p:cNvSpPr/>
          <p:nvPr/>
        </p:nvSpPr>
        <p:spPr>
          <a:xfrm>
            <a:off x="2485504" y="2694377"/>
            <a:ext cx="91440" cy="91440"/>
          </a:xfrm>
          <a:prstGeom prst="flowChartConnector">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Connector 43"/>
          <p:cNvSpPr/>
          <p:nvPr/>
        </p:nvSpPr>
        <p:spPr>
          <a:xfrm>
            <a:off x="2084116" y="2912728"/>
            <a:ext cx="91440" cy="91440"/>
          </a:xfrm>
          <a:prstGeom prst="flowChartConnector">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Connector 44"/>
          <p:cNvSpPr/>
          <p:nvPr/>
        </p:nvSpPr>
        <p:spPr>
          <a:xfrm>
            <a:off x="1945937" y="3223791"/>
            <a:ext cx="91440" cy="91440"/>
          </a:xfrm>
          <a:prstGeom prst="flowChartConnector">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lowchart: Connector 45"/>
          <p:cNvSpPr/>
          <p:nvPr/>
        </p:nvSpPr>
        <p:spPr>
          <a:xfrm>
            <a:off x="2445009" y="3407955"/>
            <a:ext cx="91440" cy="91440"/>
          </a:xfrm>
          <a:prstGeom prst="flowChartConnector">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lowchart: Connector 46"/>
          <p:cNvSpPr/>
          <p:nvPr/>
        </p:nvSpPr>
        <p:spPr>
          <a:xfrm>
            <a:off x="2868930" y="3212271"/>
            <a:ext cx="91440" cy="91440"/>
          </a:xfrm>
          <a:prstGeom prst="flowChartConnector">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p:cNvSpPr/>
          <p:nvPr/>
        </p:nvSpPr>
        <p:spPr>
          <a:xfrm>
            <a:off x="2033588" y="1433513"/>
            <a:ext cx="517010" cy="700087"/>
          </a:xfrm>
          <a:custGeom>
            <a:avLst/>
            <a:gdLst>
              <a:gd name="connsiteX0" fmla="*/ 0 w 517010"/>
              <a:gd name="connsiteY0" fmla="*/ 0 h 700087"/>
              <a:gd name="connsiteX1" fmla="*/ 447675 w 517010"/>
              <a:gd name="connsiteY1" fmla="*/ 138112 h 700087"/>
              <a:gd name="connsiteX2" fmla="*/ 509587 w 517010"/>
              <a:gd name="connsiteY2" fmla="*/ 376237 h 700087"/>
              <a:gd name="connsiteX3" fmla="*/ 385762 w 517010"/>
              <a:gd name="connsiteY3" fmla="*/ 576262 h 700087"/>
              <a:gd name="connsiteX4" fmla="*/ 76200 w 517010"/>
              <a:gd name="connsiteY4" fmla="*/ 700087 h 700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010" h="700087">
                <a:moveTo>
                  <a:pt x="0" y="0"/>
                </a:moveTo>
                <a:cubicBezTo>
                  <a:pt x="181372" y="37703"/>
                  <a:pt x="362744" y="75406"/>
                  <a:pt x="447675" y="138112"/>
                </a:cubicBezTo>
                <a:cubicBezTo>
                  <a:pt x="532606" y="200818"/>
                  <a:pt x="519906" y="303212"/>
                  <a:pt x="509587" y="376237"/>
                </a:cubicBezTo>
                <a:cubicBezTo>
                  <a:pt x="499268" y="449262"/>
                  <a:pt x="457993" y="522287"/>
                  <a:pt x="385762" y="576262"/>
                </a:cubicBezTo>
                <a:cubicBezTo>
                  <a:pt x="313531" y="630237"/>
                  <a:pt x="194865" y="665162"/>
                  <a:pt x="76200" y="700087"/>
                </a:cubicBezTo>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lowchart: Connector 49"/>
          <p:cNvSpPr/>
          <p:nvPr/>
        </p:nvSpPr>
        <p:spPr>
          <a:xfrm>
            <a:off x="1972389" y="1387793"/>
            <a:ext cx="91440" cy="91440"/>
          </a:xfrm>
          <a:prstGeom prst="flowChartConnector">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lowchart: Connector 50"/>
          <p:cNvSpPr/>
          <p:nvPr/>
        </p:nvSpPr>
        <p:spPr>
          <a:xfrm>
            <a:off x="2474281" y="1550372"/>
            <a:ext cx="91440" cy="91440"/>
          </a:xfrm>
          <a:prstGeom prst="flowChartConnector">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lowchart: Connector 51"/>
          <p:cNvSpPr/>
          <p:nvPr/>
        </p:nvSpPr>
        <p:spPr>
          <a:xfrm>
            <a:off x="2445530" y="1869364"/>
            <a:ext cx="91440" cy="91440"/>
          </a:xfrm>
          <a:prstGeom prst="flowChartConnector">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lowchart: Connector 52"/>
          <p:cNvSpPr/>
          <p:nvPr/>
        </p:nvSpPr>
        <p:spPr>
          <a:xfrm>
            <a:off x="2038396" y="2081446"/>
            <a:ext cx="91440" cy="91440"/>
          </a:xfrm>
          <a:prstGeom prst="flowChartConnector">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4386263" y="1604963"/>
            <a:ext cx="815626" cy="538162"/>
          </a:xfrm>
          <a:custGeom>
            <a:avLst/>
            <a:gdLst>
              <a:gd name="connsiteX0" fmla="*/ 442912 w 815626"/>
              <a:gd name="connsiteY0" fmla="*/ 0 h 538162"/>
              <a:gd name="connsiteX1" fmla="*/ 738187 w 815626"/>
              <a:gd name="connsiteY1" fmla="*/ 147637 h 538162"/>
              <a:gd name="connsiteX2" fmla="*/ 752475 w 815626"/>
              <a:gd name="connsiteY2" fmla="*/ 352425 h 538162"/>
              <a:gd name="connsiteX3" fmla="*/ 0 w 815626"/>
              <a:gd name="connsiteY3" fmla="*/ 538162 h 538162"/>
            </a:gdLst>
            <a:ahLst/>
            <a:cxnLst>
              <a:cxn ang="0">
                <a:pos x="connsiteX0" y="connsiteY0"/>
              </a:cxn>
              <a:cxn ang="0">
                <a:pos x="connsiteX1" y="connsiteY1"/>
              </a:cxn>
              <a:cxn ang="0">
                <a:pos x="connsiteX2" y="connsiteY2"/>
              </a:cxn>
              <a:cxn ang="0">
                <a:pos x="connsiteX3" y="connsiteY3"/>
              </a:cxn>
            </a:cxnLst>
            <a:rect l="l" t="t" r="r" b="b"/>
            <a:pathLst>
              <a:path w="815626" h="538162">
                <a:moveTo>
                  <a:pt x="442912" y="0"/>
                </a:moveTo>
                <a:cubicBezTo>
                  <a:pt x="564752" y="44450"/>
                  <a:pt x="686593" y="88900"/>
                  <a:pt x="738187" y="147637"/>
                </a:cubicBezTo>
                <a:cubicBezTo>
                  <a:pt x="789781" y="206374"/>
                  <a:pt x="875506" y="287338"/>
                  <a:pt x="752475" y="352425"/>
                </a:cubicBezTo>
                <a:cubicBezTo>
                  <a:pt x="629444" y="417512"/>
                  <a:pt x="314722" y="477837"/>
                  <a:pt x="0" y="538162"/>
                </a:cubicBezTo>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lowchart: Connector 54"/>
          <p:cNvSpPr/>
          <p:nvPr/>
        </p:nvSpPr>
        <p:spPr>
          <a:xfrm>
            <a:off x="4785224" y="1559242"/>
            <a:ext cx="91440" cy="91440"/>
          </a:xfrm>
          <a:prstGeom prst="flowChartConnector">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lowchart: Connector 55"/>
          <p:cNvSpPr/>
          <p:nvPr/>
        </p:nvSpPr>
        <p:spPr>
          <a:xfrm>
            <a:off x="5151051" y="1830968"/>
            <a:ext cx="91440" cy="91440"/>
          </a:xfrm>
          <a:prstGeom prst="flowChartConnector">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p:cNvSpPr/>
          <p:nvPr/>
        </p:nvSpPr>
        <p:spPr>
          <a:xfrm>
            <a:off x="4318574" y="2097406"/>
            <a:ext cx="91440" cy="91440"/>
          </a:xfrm>
          <a:prstGeom prst="flowChartConnector">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p:cNvGrpSpPr/>
          <p:nvPr/>
        </p:nvGrpSpPr>
        <p:grpSpPr>
          <a:xfrm>
            <a:off x="-1539883" y="3844470"/>
            <a:ext cx="7754717" cy="2584905"/>
            <a:chOff x="-1539883" y="3844470"/>
            <a:chExt cx="7754717" cy="2584905"/>
          </a:xfrm>
        </p:grpSpPr>
        <p:grpSp>
          <p:nvGrpSpPr>
            <p:cNvPr id="8" name="Group 7"/>
            <p:cNvGrpSpPr/>
            <p:nvPr/>
          </p:nvGrpSpPr>
          <p:grpSpPr>
            <a:xfrm>
              <a:off x="1045026" y="3844470"/>
              <a:ext cx="5169808" cy="2584905"/>
              <a:chOff x="1450067" y="2627084"/>
              <a:chExt cx="5169808" cy="2584905"/>
            </a:xfrm>
          </p:grpSpPr>
          <p:sp>
            <p:nvSpPr>
              <p:cNvPr id="9" name="Rectangle 8"/>
              <p:cNvSpPr/>
              <p:nvPr/>
            </p:nvSpPr>
            <p:spPr>
              <a:xfrm>
                <a:off x="1450067" y="2627085"/>
                <a:ext cx="2584904" cy="2584904"/>
              </a:xfrm>
              <a:prstGeom prst="rect">
                <a:avLst/>
              </a:prstGeom>
              <a:solidFill>
                <a:schemeClr val="bg2">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034970" y="2627084"/>
                <a:ext cx="2584905" cy="2584905"/>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742516" y="2627084"/>
                <a:ext cx="2584905" cy="2584905"/>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Rectangle 57"/>
            <p:cNvSpPr/>
            <p:nvPr/>
          </p:nvSpPr>
          <p:spPr>
            <a:xfrm>
              <a:off x="-1539883" y="3844471"/>
              <a:ext cx="2584904" cy="2584904"/>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TextBox 59"/>
          <p:cNvSpPr txBox="1"/>
          <p:nvPr/>
        </p:nvSpPr>
        <p:spPr>
          <a:xfrm>
            <a:off x="6600825" y="3844470"/>
            <a:ext cx="5591175" cy="923330"/>
          </a:xfrm>
          <a:prstGeom prst="rect">
            <a:avLst/>
          </a:prstGeom>
          <a:noFill/>
        </p:spPr>
        <p:txBody>
          <a:bodyPr wrap="square" rtlCol="0">
            <a:spAutoFit/>
          </a:bodyPr>
          <a:lstStyle/>
          <a:p>
            <a:r>
              <a:rPr lang="zh-CN" altLang="en-US" dirty="0" smtClean="0"/>
              <a:t>能量，质量，物种：均在主网格内（黑色实框）。显然，在时间步长</a:t>
            </a:r>
            <a:r>
              <a:rPr lang="en-US" altLang="zh-CN" dirty="0" err="1" smtClean="0"/>
              <a:t>dtb</a:t>
            </a:r>
            <a:r>
              <a:rPr lang="zh-CN" altLang="en-US" dirty="0" smtClean="0"/>
              <a:t>内，颗粒轨迹与主网格间的几何关系也存在</a:t>
            </a:r>
            <a:r>
              <a:rPr lang="en-US" altLang="zh-CN" dirty="0" smtClean="0"/>
              <a:t>9</a:t>
            </a:r>
            <a:r>
              <a:rPr lang="zh-CN" altLang="en-US" dirty="0"/>
              <a:t>种</a:t>
            </a:r>
            <a:r>
              <a:rPr lang="zh-CN" altLang="en-US" dirty="0" smtClean="0"/>
              <a:t>情况，与讨论动量时颗粒的</a:t>
            </a:r>
            <a:r>
              <a:rPr lang="en-US" altLang="zh-CN" dirty="0" smtClean="0"/>
              <a:t>9</a:t>
            </a:r>
            <a:r>
              <a:rPr lang="zh-CN" altLang="en-US" dirty="0" smtClean="0"/>
              <a:t>种轨迹类似。</a:t>
            </a:r>
            <a:endParaRPr lang="en-US" dirty="0"/>
          </a:p>
        </p:txBody>
      </p:sp>
      <p:sp>
        <p:nvSpPr>
          <p:cNvPr id="61" name="TextBox 60"/>
          <p:cNvSpPr txBox="1"/>
          <p:nvPr/>
        </p:nvSpPr>
        <p:spPr>
          <a:xfrm>
            <a:off x="-1358899" y="4699000"/>
            <a:ext cx="1917700" cy="369332"/>
          </a:xfrm>
          <a:prstGeom prst="rect">
            <a:avLst/>
          </a:prstGeom>
          <a:noFill/>
        </p:spPr>
        <p:txBody>
          <a:bodyPr wrap="square" rtlCol="0">
            <a:spAutoFit/>
          </a:bodyPr>
          <a:lstStyle/>
          <a:p>
            <a:r>
              <a:rPr lang="zh-CN" altLang="en-US" dirty="0" smtClean="0"/>
              <a:t>画</a:t>
            </a:r>
            <a:r>
              <a:rPr lang="en-US" altLang="zh-CN" dirty="0" smtClean="0"/>
              <a:t>9</a:t>
            </a:r>
            <a:r>
              <a:rPr lang="zh-CN" altLang="en-US" dirty="0" smtClean="0"/>
              <a:t>种类似的轨迹</a:t>
            </a:r>
            <a:endParaRPr lang="en-US" dirty="0"/>
          </a:p>
        </p:txBody>
      </p:sp>
      <p:sp>
        <p:nvSpPr>
          <p:cNvPr id="62" name="TextBox 61"/>
          <p:cNvSpPr txBox="1"/>
          <p:nvPr/>
        </p:nvSpPr>
        <p:spPr>
          <a:xfrm>
            <a:off x="6600825" y="4883666"/>
            <a:ext cx="5667376" cy="2031325"/>
          </a:xfrm>
          <a:prstGeom prst="rect">
            <a:avLst/>
          </a:prstGeom>
          <a:noFill/>
        </p:spPr>
        <p:txBody>
          <a:bodyPr wrap="square" rtlCol="0">
            <a:spAutoFit/>
          </a:bodyPr>
          <a:lstStyle/>
          <a:p>
            <a:r>
              <a:rPr lang="zh-CN" altLang="en-US" dirty="0" smtClean="0">
                <a:solidFill>
                  <a:srgbClr val="FF0000"/>
                </a:solidFill>
              </a:rPr>
              <a:t>注意，这里的几何关系仅仅指</a:t>
            </a:r>
            <a:r>
              <a:rPr lang="en-US" altLang="zh-CN" dirty="0" err="1" smtClean="0">
                <a:solidFill>
                  <a:srgbClr val="FF0000"/>
                </a:solidFill>
              </a:rPr>
              <a:t>dtb</a:t>
            </a:r>
            <a:r>
              <a:rPr lang="zh-CN" altLang="en-US" dirty="0" smtClean="0">
                <a:solidFill>
                  <a:srgbClr val="FF0000"/>
                </a:solidFill>
              </a:rPr>
              <a:t>步长内颗粒划过轨迹与网格间的几何关系，与颗粒在</a:t>
            </a:r>
            <a:r>
              <a:rPr lang="en-US" altLang="zh-CN" dirty="0" err="1" smtClean="0">
                <a:solidFill>
                  <a:srgbClr val="FF0000"/>
                </a:solidFill>
              </a:rPr>
              <a:t>dtb</a:t>
            </a:r>
            <a:r>
              <a:rPr lang="zh-CN" altLang="en-US" dirty="0" smtClean="0">
                <a:solidFill>
                  <a:srgbClr val="FF0000"/>
                </a:solidFill>
              </a:rPr>
              <a:t>时间步长内有几次位置更新无关。例如，颗粒在</a:t>
            </a:r>
            <a:r>
              <a:rPr lang="en-US" altLang="zh-CN" dirty="0" err="1" smtClean="0">
                <a:solidFill>
                  <a:srgbClr val="FF0000"/>
                </a:solidFill>
              </a:rPr>
              <a:t>dtb</a:t>
            </a:r>
            <a:r>
              <a:rPr lang="zh-CN" altLang="en-US" dirty="0" smtClean="0">
                <a:solidFill>
                  <a:srgbClr val="FF0000"/>
                </a:solidFill>
              </a:rPr>
              <a:t>内均不发生碰撞，则颗粒在</a:t>
            </a:r>
            <a:r>
              <a:rPr lang="en-US" altLang="zh-CN" dirty="0" err="1" smtClean="0">
                <a:solidFill>
                  <a:srgbClr val="FF0000"/>
                </a:solidFill>
              </a:rPr>
              <a:t>dtb</a:t>
            </a:r>
            <a:r>
              <a:rPr lang="zh-CN" altLang="en-US" dirty="0" smtClean="0">
                <a:solidFill>
                  <a:srgbClr val="FF0000"/>
                </a:solidFill>
              </a:rPr>
              <a:t>内位置更新次数仅为</a:t>
            </a:r>
            <a:r>
              <a:rPr lang="en-US" altLang="zh-CN" dirty="0" smtClean="0">
                <a:solidFill>
                  <a:srgbClr val="FF0000"/>
                </a:solidFill>
              </a:rPr>
              <a:t>1</a:t>
            </a:r>
            <a:r>
              <a:rPr lang="zh-CN" altLang="en-US" dirty="0" smtClean="0">
                <a:solidFill>
                  <a:srgbClr val="FF0000"/>
                </a:solidFill>
              </a:rPr>
              <a:t>次（轨迹表现为一条直线，两端为黑点）；若在</a:t>
            </a:r>
            <a:r>
              <a:rPr lang="en-US" altLang="zh-CN" dirty="0" err="1" smtClean="0">
                <a:solidFill>
                  <a:srgbClr val="FF0000"/>
                </a:solidFill>
              </a:rPr>
              <a:t>dtb</a:t>
            </a:r>
            <a:r>
              <a:rPr lang="zh-CN" altLang="en-US" dirty="0" smtClean="0">
                <a:solidFill>
                  <a:srgbClr val="FF0000"/>
                </a:solidFill>
              </a:rPr>
              <a:t>内发生了多次颗粒碰撞，则在</a:t>
            </a:r>
            <a:r>
              <a:rPr lang="en-US" altLang="zh-CN" dirty="0" err="1" smtClean="0">
                <a:solidFill>
                  <a:srgbClr val="FF0000"/>
                </a:solidFill>
              </a:rPr>
              <a:t>dtb</a:t>
            </a:r>
            <a:r>
              <a:rPr lang="zh-CN" altLang="en-US" dirty="0" smtClean="0">
                <a:solidFill>
                  <a:srgbClr val="FF0000"/>
                </a:solidFill>
              </a:rPr>
              <a:t>内会发生多次颗粒位置的更新（轨迹表现为至少</a:t>
            </a:r>
            <a:r>
              <a:rPr lang="en-US" altLang="zh-CN" dirty="0" smtClean="0">
                <a:solidFill>
                  <a:srgbClr val="FF0000"/>
                </a:solidFill>
              </a:rPr>
              <a:t>3</a:t>
            </a:r>
            <a:r>
              <a:rPr lang="zh-CN" altLang="en-US" dirty="0" smtClean="0">
                <a:solidFill>
                  <a:srgbClr val="FF0000"/>
                </a:solidFill>
              </a:rPr>
              <a:t>个黑点）。</a:t>
            </a:r>
            <a:endParaRPr lang="en-US" dirty="0">
              <a:solidFill>
                <a:srgbClr val="FF0000"/>
              </a:solidFill>
            </a:endParaRPr>
          </a:p>
        </p:txBody>
      </p:sp>
    </p:spTree>
    <p:extLst>
      <p:ext uri="{BB962C8B-B14F-4D97-AF65-F5344CB8AC3E}">
        <p14:creationId xmlns:p14="http://schemas.microsoft.com/office/powerpoint/2010/main" val="123288383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lowchart: Connector 21"/>
          <p:cNvSpPr/>
          <p:nvPr/>
        </p:nvSpPr>
        <p:spPr>
          <a:xfrm>
            <a:off x="3892731" y="3130493"/>
            <a:ext cx="1224099" cy="1224099"/>
          </a:xfrm>
          <a:prstGeom prst="flowChartConnector">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491740" y="327660"/>
            <a:ext cx="6187440" cy="369332"/>
          </a:xfrm>
          <a:prstGeom prst="rect">
            <a:avLst/>
          </a:prstGeom>
          <a:noFill/>
        </p:spPr>
        <p:txBody>
          <a:bodyPr wrap="square" rtlCol="0">
            <a:spAutoFit/>
          </a:bodyPr>
          <a:lstStyle/>
          <a:p>
            <a:pPr algn="ctr"/>
            <a:r>
              <a:rPr lang="zh-CN" altLang="en-US" dirty="0" smtClean="0"/>
              <a:t>接触颗粒生长后的体心位置</a:t>
            </a:r>
            <a:endParaRPr lang="en-US" dirty="0"/>
          </a:p>
        </p:txBody>
      </p:sp>
      <p:cxnSp>
        <p:nvCxnSpPr>
          <p:cNvPr id="4" name="Straight Arrow Connector 3"/>
          <p:cNvCxnSpPr/>
          <p:nvPr/>
        </p:nvCxnSpPr>
        <p:spPr>
          <a:xfrm>
            <a:off x="2240280" y="1798320"/>
            <a:ext cx="43129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p:cNvCxnSpPr/>
          <p:nvPr/>
        </p:nvCxnSpPr>
        <p:spPr>
          <a:xfrm>
            <a:off x="2247900" y="1805940"/>
            <a:ext cx="0" cy="3901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Flowchart: Connector 7"/>
          <p:cNvSpPr/>
          <p:nvPr/>
        </p:nvSpPr>
        <p:spPr>
          <a:xfrm>
            <a:off x="4015740" y="3276600"/>
            <a:ext cx="960120" cy="960120"/>
          </a:xfrm>
          <a:prstGeom prst="flowChartConnector">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3258094" y="3516869"/>
            <a:ext cx="762000" cy="76200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p:cNvSpPr/>
          <p:nvPr/>
        </p:nvSpPr>
        <p:spPr>
          <a:xfrm>
            <a:off x="4861560" y="3833337"/>
            <a:ext cx="762000" cy="762000"/>
          </a:xfrm>
          <a:prstGeom prst="flowChartConnector">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3509554" y="3126377"/>
            <a:ext cx="2603863" cy="1628503"/>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4" name="Flowchart: Connector 13"/>
          <p:cNvSpPr/>
          <p:nvPr/>
        </p:nvSpPr>
        <p:spPr>
          <a:xfrm>
            <a:off x="4480552" y="3725878"/>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p:cNvSpPr/>
          <p:nvPr/>
        </p:nvSpPr>
        <p:spPr>
          <a:xfrm>
            <a:off x="5225135" y="4187431"/>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p:cNvSpPr/>
          <p:nvPr/>
        </p:nvSpPr>
        <p:spPr>
          <a:xfrm>
            <a:off x="4762500" y="2876789"/>
            <a:ext cx="640080" cy="640080"/>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p:cNvSpPr/>
          <p:nvPr/>
        </p:nvSpPr>
        <p:spPr>
          <a:xfrm>
            <a:off x="4845363" y="2609266"/>
            <a:ext cx="867323" cy="867323"/>
          </a:xfrm>
          <a:prstGeom prst="flowChartConnector">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Connector 23"/>
          <p:cNvSpPr/>
          <p:nvPr/>
        </p:nvSpPr>
        <p:spPr>
          <a:xfrm>
            <a:off x="2943497" y="3461054"/>
            <a:ext cx="949234" cy="949234"/>
          </a:xfrm>
          <a:prstGeom prst="flowChartConnector">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Connector 24"/>
          <p:cNvSpPr/>
          <p:nvPr/>
        </p:nvSpPr>
        <p:spPr>
          <a:xfrm>
            <a:off x="4958444" y="3887771"/>
            <a:ext cx="926676" cy="926676"/>
          </a:xfrm>
          <a:prstGeom prst="flowChartConnector">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a:stCxn id="14" idx="3"/>
          </p:cNvCxnSpPr>
          <p:nvPr/>
        </p:nvCxnSpPr>
        <p:spPr>
          <a:xfrm flipV="1">
            <a:off x="4487248" y="2455817"/>
            <a:ext cx="1389164" cy="1309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4" idx="3"/>
          </p:cNvCxnSpPr>
          <p:nvPr/>
        </p:nvCxnSpPr>
        <p:spPr>
          <a:xfrm flipH="1">
            <a:off x="2499361" y="3764902"/>
            <a:ext cx="1987887" cy="3063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a:off x="6659155" y="968103"/>
                <a:ext cx="5612674" cy="4573111"/>
              </a:xfrm>
              <a:prstGeom prst="rect">
                <a:avLst/>
              </a:prstGeom>
              <a:noFill/>
            </p:spPr>
            <p:txBody>
              <a:bodyPr wrap="square" rtlCol="0">
                <a:spAutoFit/>
              </a:bodyPr>
              <a:lstStyle/>
              <a:p>
                <a:r>
                  <a:rPr lang="zh-CN" altLang="en-US" dirty="0" smtClean="0"/>
                  <a:t>优先级最高的颗粒为灰色颗粒，以黑色</a:t>
                </a:r>
                <a:r>
                  <a:rPr lang="en-US" altLang="zh-CN" dirty="0" smtClean="0"/>
                  <a:t>-</a:t>
                </a:r>
                <a:r>
                  <a:rPr lang="zh-CN" altLang="en-US" dirty="0" smtClean="0"/>
                  <a:t>绿色颗粒的生长为例，说明颗粒生长后，体心位置如何计算。黑色颗粒原位生长，故生长前后的体心位置不变</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oMath>
                </a14:m>
                <a:r>
                  <a:rPr lang="zh-CN" altLang="en-US" dirty="0" smtClean="0"/>
                  <a:t>。旧时刻绿色颗粒与黑色颗粒相接触，体心位置为</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oMath>
                </a14:m>
                <a:r>
                  <a:rPr lang="zh-CN" altLang="en-US" dirty="0" smtClean="0"/>
                  <a:t>。绿色颗粒生长后，体心位置为</a:t>
                </a:r>
                <a14:m>
                  <m:oMath xmlns:m="http://schemas.openxmlformats.org/officeDocument/2006/math">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1</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oMath>
                </a14:m>
                <a:r>
                  <a:rPr lang="zh-CN" altLang="en-US" dirty="0" smtClean="0"/>
                  <a:t>，现在欲求</a:t>
                </a:r>
                <a14:m>
                  <m:oMath xmlns:m="http://schemas.openxmlformats.org/officeDocument/2006/math">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i="1">
                            <a:latin typeface="Cambria Math" panose="02040503050406030204" pitchFamily="18" charset="0"/>
                          </a:rPr>
                          <m:t>1</m:t>
                        </m:r>
                      </m:sub>
                      <m:sup>
                        <m:r>
                          <a:rPr lang="en-US" altLang="zh-CN" i="1">
                            <a:latin typeface="Cambria Math" panose="02040503050406030204" pitchFamily="18" charset="0"/>
                          </a:rPr>
                          <m:t>∗</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𝑦</m:t>
                        </m:r>
                      </m:e>
                      <m:sub>
                        <m:r>
                          <a:rPr lang="en-US" altLang="zh-CN" i="1">
                            <a:latin typeface="Cambria Math" panose="02040503050406030204" pitchFamily="18" charset="0"/>
                          </a:rPr>
                          <m:t>1</m:t>
                        </m:r>
                      </m:sub>
                      <m:sup>
                        <m:r>
                          <a:rPr lang="en-US" altLang="zh-CN" i="1">
                            <a:latin typeface="Cambria Math" panose="02040503050406030204" pitchFamily="18" charset="0"/>
                          </a:rPr>
                          <m:t>∗</m:t>
                        </m:r>
                      </m:sup>
                    </m:sSubSup>
                    <m:r>
                      <a:rPr lang="en-US" altLang="zh-CN" i="1">
                        <a:latin typeface="Cambria Math" panose="02040503050406030204" pitchFamily="18" charset="0"/>
                      </a:rPr>
                      <m:t>)</m:t>
                    </m:r>
                  </m:oMath>
                </a14:m>
                <a:r>
                  <a:rPr lang="zh-CN" altLang="en-US" dirty="0" smtClean="0"/>
                  <a:t>。我们采用体积等方向膨胀的思路，绿色颗粒和黑色颗粒体心的连线方向保持不变：</a:t>
                </a:r>
                <a:endParaRPr lang="en-US" altLang="zh-CN" dirty="0" smtClean="0"/>
              </a:p>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den>
                      </m:f>
                    </m:oMath>
                  </m:oMathPara>
                </a14:m>
                <a:endParaRPr lang="en-US" dirty="0" smtClean="0"/>
              </a:p>
              <a:p>
                <a:endParaRPr lang="en-US" dirty="0" smtClean="0"/>
              </a:p>
              <a:p>
                <a:r>
                  <a:rPr lang="zh-CN" altLang="en-US" dirty="0"/>
                  <a:t>两颗</a:t>
                </a:r>
                <a:r>
                  <a:rPr lang="zh-CN" altLang="en-US" dirty="0" smtClean="0"/>
                  <a:t>粒间的距离为两颗粒新半径之和：</a:t>
                </a:r>
                <a:endParaRPr lang="en-US" altLang="zh-CN" dirty="0" smtClean="0"/>
              </a:p>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0</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0</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e>
                          </m:d>
                        </m:e>
                        <m:sup>
                          <m:r>
                            <a:rPr lang="en-US" b="0" i="1" smtClean="0">
                              <a:latin typeface="Cambria Math" panose="02040503050406030204" pitchFamily="18" charset="0"/>
                            </a:rPr>
                            <m:t>2</m:t>
                          </m:r>
                        </m:sup>
                      </m:sSup>
                    </m:oMath>
                  </m:oMathPara>
                </a14:m>
                <a:endParaRPr lang="en-US" dirty="0" smtClean="0"/>
              </a:p>
              <a:p>
                <a:r>
                  <a:rPr lang="zh-CN" altLang="en-US" dirty="0"/>
                  <a:t>其</a:t>
                </a:r>
                <a:r>
                  <a:rPr lang="zh-CN" altLang="en-US" dirty="0" smtClean="0"/>
                  <a:t>中新半径已由新时刻体积分数计算得到。</a:t>
                </a:r>
                <a:endParaRPr lang="en-US" altLang="zh-CN" dirty="0" smtClean="0"/>
              </a:p>
              <a:p>
                <a:endParaRPr lang="en-US" dirty="0"/>
              </a:p>
              <a:p>
                <a:r>
                  <a:rPr lang="zh-CN" altLang="en-US" dirty="0"/>
                  <a:t>联</a:t>
                </a:r>
                <a:r>
                  <a:rPr lang="zh-CN" altLang="en-US" dirty="0" smtClean="0"/>
                  <a:t>立</a:t>
                </a:r>
                <a:r>
                  <a:rPr lang="zh-CN" altLang="en-US" smtClean="0"/>
                  <a:t>两式并判断初始时刻颗粒相对位置后可</a:t>
                </a:r>
                <a:r>
                  <a:rPr lang="zh-CN" altLang="en-US" dirty="0" smtClean="0"/>
                  <a:t>得绿色颗粒新体心</a:t>
                </a:r>
                <a:r>
                  <a:rPr lang="zh-CN" altLang="en-US" smtClean="0"/>
                  <a:t>位置。</a:t>
                </a:r>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6659155" y="968103"/>
                <a:ext cx="5612674" cy="4573111"/>
              </a:xfrm>
              <a:prstGeom prst="rect">
                <a:avLst/>
              </a:prstGeom>
              <a:blipFill>
                <a:blip r:embed="rId2"/>
                <a:stretch>
                  <a:fillRect l="-869" t="-800" b="-12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3897629" y="3786436"/>
                <a:ext cx="1122317"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b="0" i="1" smtClean="0">
                          <a:solidFill>
                            <a:srgbClr val="FF0000"/>
                          </a:solidFill>
                          <a:latin typeface="Cambria Math" panose="02040503050406030204" pitchFamily="18" charset="0"/>
                        </a:rPr>
                        <m:t>(</m:t>
                      </m:r>
                      <m:sSub>
                        <m:sSubPr>
                          <m:ctrlPr>
                            <a:rPr lang="en-US" sz="1000" b="0" i="1" smtClean="0">
                              <a:solidFill>
                                <a:srgbClr val="FF0000"/>
                              </a:solidFill>
                              <a:latin typeface="Cambria Math" panose="02040503050406030204" pitchFamily="18" charset="0"/>
                            </a:rPr>
                          </m:ctrlPr>
                        </m:sSubPr>
                        <m:e>
                          <m:r>
                            <a:rPr lang="en-US" sz="1000" b="0" i="1" smtClean="0">
                              <a:solidFill>
                                <a:srgbClr val="FF0000"/>
                              </a:solidFill>
                              <a:latin typeface="Cambria Math" panose="02040503050406030204" pitchFamily="18" charset="0"/>
                            </a:rPr>
                            <m:t>𝑥</m:t>
                          </m:r>
                        </m:e>
                        <m:sub>
                          <m:r>
                            <a:rPr lang="en-US" sz="1000" b="0" i="1" smtClean="0">
                              <a:solidFill>
                                <a:srgbClr val="FF0000"/>
                              </a:solidFill>
                              <a:latin typeface="Cambria Math" panose="02040503050406030204" pitchFamily="18" charset="0"/>
                            </a:rPr>
                            <m:t>0</m:t>
                          </m:r>
                        </m:sub>
                      </m:sSub>
                      <m:r>
                        <a:rPr lang="en-US" sz="1000" b="0" i="1" smtClean="0">
                          <a:solidFill>
                            <a:srgbClr val="FF0000"/>
                          </a:solidFill>
                          <a:latin typeface="Cambria Math" panose="02040503050406030204" pitchFamily="18" charset="0"/>
                        </a:rPr>
                        <m:t>,</m:t>
                      </m:r>
                      <m:sSub>
                        <m:sSubPr>
                          <m:ctrlPr>
                            <a:rPr lang="en-US" sz="1000" b="0" i="1" smtClean="0">
                              <a:solidFill>
                                <a:srgbClr val="FF0000"/>
                              </a:solidFill>
                              <a:latin typeface="Cambria Math" panose="02040503050406030204" pitchFamily="18" charset="0"/>
                            </a:rPr>
                          </m:ctrlPr>
                        </m:sSubPr>
                        <m:e>
                          <m:r>
                            <a:rPr lang="en-US" sz="1000" b="0" i="1" smtClean="0">
                              <a:solidFill>
                                <a:srgbClr val="FF0000"/>
                              </a:solidFill>
                              <a:latin typeface="Cambria Math" panose="02040503050406030204" pitchFamily="18" charset="0"/>
                            </a:rPr>
                            <m:t>𝑦</m:t>
                          </m:r>
                        </m:e>
                        <m:sub>
                          <m:r>
                            <a:rPr lang="en-US" sz="1000" b="0" i="1" smtClean="0">
                              <a:solidFill>
                                <a:srgbClr val="FF0000"/>
                              </a:solidFill>
                              <a:latin typeface="Cambria Math" panose="02040503050406030204" pitchFamily="18" charset="0"/>
                            </a:rPr>
                            <m:t>0</m:t>
                          </m:r>
                        </m:sub>
                      </m:sSub>
                      <m:r>
                        <a:rPr lang="en-US" sz="1000" b="0" i="1" smtClean="0">
                          <a:solidFill>
                            <a:srgbClr val="FF0000"/>
                          </a:solidFill>
                          <a:latin typeface="Cambria Math" panose="02040503050406030204" pitchFamily="18" charset="0"/>
                        </a:rPr>
                        <m:t>)</m:t>
                      </m:r>
                    </m:oMath>
                  </m:oMathPara>
                </a14:m>
                <a:endParaRPr lang="en-US" sz="1000" dirty="0">
                  <a:solidFill>
                    <a:srgbClr val="FF0000"/>
                  </a:solidFill>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3897629" y="3786436"/>
                <a:ext cx="1122317" cy="246221"/>
              </a:xfrm>
              <a:prstGeom prst="rect">
                <a:avLst/>
              </a:prstGeom>
              <a:blipFill>
                <a:blip r:embed="rId3"/>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4884422" y="3951217"/>
                <a:ext cx="840377"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b="0" i="1" smtClean="0">
                          <a:solidFill>
                            <a:srgbClr val="FF0000"/>
                          </a:solidFill>
                          <a:latin typeface="Cambria Math" panose="02040503050406030204" pitchFamily="18" charset="0"/>
                        </a:rPr>
                        <m:t>(</m:t>
                      </m:r>
                      <m:sSub>
                        <m:sSubPr>
                          <m:ctrlPr>
                            <a:rPr lang="en-US" sz="1000" b="0" i="1" smtClean="0">
                              <a:solidFill>
                                <a:srgbClr val="FF0000"/>
                              </a:solidFill>
                              <a:latin typeface="Cambria Math" panose="02040503050406030204" pitchFamily="18" charset="0"/>
                            </a:rPr>
                          </m:ctrlPr>
                        </m:sSubPr>
                        <m:e>
                          <m:r>
                            <a:rPr lang="en-US" sz="1000" b="0" i="1" smtClean="0">
                              <a:solidFill>
                                <a:srgbClr val="FF0000"/>
                              </a:solidFill>
                              <a:latin typeface="Cambria Math" panose="02040503050406030204" pitchFamily="18" charset="0"/>
                            </a:rPr>
                            <m:t>𝑥</m:t>
                          </m:r>
                        </m:e>
                        <m:sub>
                          <m:r>
                            <a:rPr lang="en-US" sz="1000" b="0" i="1" smtClean="0">
                              <a:solidFill>
                                <a:srgbClr val="FF0000"/>
                              </a:solidFill>
                              <a:latin typeface="Cambria Math" panose="02040503050406030204" pitchFamily="18" charset="0"/>
                            </a:rPr>
                            <m:t>1</m:t>
                          </m:r>
                        </m:sub>
                      </m:sSub>
                      <m:r>
                        <a:rPr lang="en-US" sz="1000" b="0" i="1" smtClean="0">
                          <a:solidFill>
                            <a:srgbClr val="FF0000"/>
                          </a:solidFill>
                          <a:latin typeface="Cambria Math" panose="02040503050406030204" pitchFamily="18" charset="0"/>
                        </a:rPr>
                        <m:t>,</m:t>
                      </m:r>
                      <m:sSub>
                        <m:sSubPr>
                          <m:ctrlPr>
                            <a:rPr lang="en-US" sz="1000" b="0" i="1" smtClean="0">
                              <a:solidFill>
                                <a:srgbClr val="FF0000"/>
                              </a:solidFill>
                              <a:latin typeface="Cambria Math" panose="02040503050406030204" pitchFamily="18" charset="0"/>
                            </a:rPr>
                          </m:ctrlPr>
                        </m:sSubPr>
                        <m:e>
                          <m:r>
                            <a:rPr lang="en-US" sz="1000" b="0" i="1" smtClean="0">
                              <a:solidFill>
                                <a:srgbClr val="FF0000"/>
                              </a:solidFill>
                              <a:latin typeface="Cambria Math" panose="02040503050406030204" pitchFamily="18" charset="0"/>
                            </a:rPr>
                            <m:t>𝑦</m:t>
                          </m:r>
                        </m:e>
                        <m:sub>
                          <m:r>
                            <a:rPr lang="en-US" sz="1000" b="0" i="1" smtClean="0">
                              <a:solidFill>
                                <a:srgbClr val="FF0000"/>
                              </a:solidFill>
                              <a:latin typeface="Cambria Math" panose="02040503050406030204" pitchFamily="18" charset="0"/>
                            </a:rPr>
                            <m:t>1</m:t>
                          </m:r>
                        </m:sub>
                      </m:sSub>
                      <m:r>
                        <a:rPr lang="en-US" sz="1000" b="0" i="1" smtClean="0">
                          <a:solidFill>
                            <a:srgbClr val="FF0000"/>
                          </a:solidFill>
                          <a:latin typeface="Cambria Math" panose="02040503050406030204" pitchFamily="18" charset="0"/>
                        </a:rPr>
                        <m:t>)</m:t>
                      </m:r>
                    </m:oMath>
                  </m:oMathPara>
                </a14:m>
                <a:endParaRPr lang="en-US" sz="1000" dirty="0">
                  <a:solidFill>
                    <a:srgbClr val="FF0000"/>
                  </a:solidFill>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4884422" y="3951217"/>
                <a:ext cx="840377" cy="246221"/>
              </a:xfrm>
              <a:prstGeom prst="rect">
                <a:avLst/>
              </a:prstGeom>
              <a:blipFill>
                <a:blip r:embed="rId4"/>
                <a:stretch>
                  <a:fillRect b="-4878"/>
                </a:stretch>
              </a:blipFill>
            </p:spPr>
            <p:txBody>
              <a:bodyPr/>
              <a:lstStyle/>
              <a:p>
                <a:r>
                  <a:rPr lang="en-US">
                    <a:noFill/>
                  </a:rPr>
                  <a:t> </a:t>
                </a:r>
              </a:p>
            </p:txBody>
          </p:sp>
        </mc:Fallback>
      </mc:AlternateContent>
      <p:sp>
        <p:nvSpPr>
          <p:cNvPr id="35" name="Flowchart: Connector 34"/>
          <p:cNvSpPr/>
          <p:nvPr/>
        </p:nvSpPr>
        <p:spPr>
          <a:xfrm>
            <a:off x="5412367" y="4318061"/>
            <a:ext cx="45720" cy="45720"/>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6" name="TextBox 35"/>
              <p:cNvSpPr txBox="1"/>
              <p:nvPr/>
            </p:nvSpPr>
            <p:spPr>
              <a:xfrm>
                <a:off x="4879282" y="4335584"/>
                <a:ext cx="997131"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b="0" i="1" smtClean="0">
                          <a:solidFill>
                            <a:srgbClr val="FF0000"/>
                          </a:solidFill>
                          <a:latin typeface="Cambria Math" panose="02040503050406030204" pitchFamily="18" charset="0"/>
                        </a:rPr>
                        <m:t>(</m:t>
                      </m:r>
                      <m:sSubSup>
                        <m:sSubSupPr>
                          <m:ctrlPr>
                            <a:rPr lang="en-US" sz="1000" b="0" i="1" smtClean="0">
                              <a:solidFill>
                                <a:srgbClr val="FF0000"/>
                              </a:solidFill>
                              <a:latin typeface="Cambria Math" panose="02040503050406030204" pitchFamily="18" charset="0"/>
                            </a:rPr>
                          </m:ctrlPr>
                        </m:sSubSupPr>
                        <m:e>
                          <m:r>
                            <a:rPr lang="en-US" sz="1000" b="0" i="1" smtClean="0">
                              <a:solidFill>
                                <a:srgbClr val="FF0000"/>
                              </a:solidFill>
                              <a:latin typeface="Cambria Math" panose="02040503050406030204" pitchFamily="18" charset="0"/>
                            </a:rPr>
                            <m:t>𝑥</m:t>
                          </m:r>
                        </m:e>
                        <m:sub>
                          <m:r>
                            <a:rPr lang="en-US" sz="1000" b="0" i="1" smtClean="0">
                              <a:solidFill>
                                <a:srgbClr val="FF0000"/>
                              </a:solidFill>
                              <a:latin typeface="Cambria Math" panose="02040503050406030204" pitchFamily="18" charset="0"/>
                            </a:rPr>
                            <m:t>1</m:t>
                          </m:r>
                        </m:sub>
                        <m:sup>
                          <m:r>
                            <a:rPr lang="en-US" sz="1000" b="0" i="1" smtClean="0">
                              <a:solidFill>
                                <a:srgbClr val="FF0000"/>
                              </a:solidFill>
                              <a:latin typeface="Cambria Math" panose="02040503050406030204" pitchFamily="18" charset="0"/>
                            </a:rPr>
                            <m:t>∗</m:t>
                          </m:r>
                        </m:sup>
                      </m:sSubSup>
                      <m:r>
                        <a:rPr lang="en-US" sz="1000" b="0" i="1" smtClean="0">
                          <a:solidFill>
                            <a:srgbClr val="FF0000"/>
                          </a:solidFill>
                          <a:latin typeface="Cambria Math" panose="02040503050406030204" pitchFamily="18" charset="0"/>
                        </a:rPr>
                        <m:t>,</m:t>
                      </m:r>
                      <m:sSubSup>
                        <m:sSubSupPr>
                          <m:ctrlPr>
                            <a:rPr lang="en-US" sz="1000" b="0" i="1" smtClean="0">
                              <a:solidFill>
                                <a:srgbClr val="FF0000"/>
                              </a:solidFill>
                              <a:latin typeface="Cambria Math" panose="02040503050406030204" pitchFamily="18" charset="0"/>
                            </a:rPr>
                          </m:ctrlPr>
                        </m:sSubSupPr>
                        <m:e>
                          <m:r>
                            <a:rPr lang="en-US" sz="1000" b="0" i="1" smtClean="0">
                              <a:solidFill>
                                <a:srgbClr val="FF0000"/>
                              </a:solidFill>
                              <a:latin typeface="Cambria Math" panose="02040503050406030204" pitchFamily="18" charset="0"/>
                            </a:rPr>
                            <m:t>𝑦</m:t>
                          </m:r>
                        </m:e>
                        <m:sub>
                          <m:r>
                            <a:rPr lang="en-US" sz="1000" b="0" i="1" smtClean="0">
                              <a:solidFill>
                                <a:srgbClr val="FF0000"/>
                              </a:solidFill>
                              <a:latin typeface="Cambria Math" panose="02040503050406030204" pitchFamily="18" charset="0"/>
                            </a:rPr>
                            <m:t>1</m:t>
                          </m:r>
                        </m:sub>
                        <m:sup>
                          <m:r>
                            <a:rPr lang="en-US" sz="1000" b="0" i="1" smtClean="0">
                              <a:solidFill>
                                <a:srgbClr val="FF0000"/>
                              </a:solidFill>
                              <a:latin typeface="Cambria Math" panose="02040503050406030204" pitchFamily="18" charset="0"/>
                            </a:rPr>
                            <m:t>∗</m:t>
                          </m:r>
                        </m:sup>
                      </m:sSubSup>
                      <m:r>
                        <a:rPr lang="en-US" sz="1000" b="0" i="1" smtClean="0">
                          <a:solidFill>
                            <a:srgbClr val="FF0000"/>
                          </a:solidFill>
                          <a:latin typeface="Cambria Math" panose="02040503050406030204" pitchFamily="18" charset="0"/>
                        </a:rPr>
                        <m:t>)</m:t>
                      </m:r>
                    </m:oMath>
                  </m:oMathPara>
                </a14:m>
                <a:endParaRPr lang="en-US" sz="1000" dirty="0">
                  <a:solidFill>
                    <a:srgbClr val="FF0000"/>
                  </a:solidFill>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4879282" y="4335584"/>
                <a:ext cx="997131" cy="246221"/>
              </a:xfrm>
              <a:prstGeom prst="rect">
                <a:avLst/>
              </a:prstGeom>
              <a:blipFill>
                <a:blip r:embed="rId5"/>
                <a:stretch>
                  <a:fillRect b="-4878"/>
                </a:stretch>
              </a:blipFill>
            </p:spPr>
            <p:txBody>
              <a:bodyPr/>
              <a:lstStyle/>
              <a:p>
                <a:r>
                  <a:rPr lang="en-US">
                    <a:noFill/>
                  </a:rPr>
                  <a:t> </a:t>
                </a:r>
              </a:p>
            </p:txBody>
          </p:sp>
        </mc:Fallback>
      </mc:AlternateContent>
    </p:spTree>
    <p:extLst>
      <p:ext uri="{BB962C8B-B14F-4D97-AF65-F5344CB8AC3E}">
        <p14:creationId xmlns:p14="http://schemas.microsoft.com/office/powerpoint/2010/main" val="6870612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7659" y="249057"/>
            <a:ext cx="5205859" cy="4189186"/>
          </a:xfrm>
          <a:prstGeom prst="rect">
            <a:avLst/>
          </a:prstGeom>
        </p:spPr>
      </p:pic>
      <p:sp>
        <p:nvSpPr>
          <p:cNvPr id="3" name="TextBox 2"/>
          <p:cNvSpPr txBox="1"/>
          <p:nvPr/>
        </p:nvSpPr>
        <p:spPr>
          <a:xfrm>
            <a:off x="5996940" y="259080"/>
            <a:ext cx="5897880" cy="3139321"/>
          </a:xfrm>
          <a:prstGeom prst="rect">
            <a:avLst/>
          </a:prstGeom>
          <a:noFill/>
        </p:spPr>
        <p:txBody>
          <a:bodyPr wrap="square" rtlCol="0">
            <a:spAutoFit/>
          </a:bodyPr>
          <a:lstStyle/>
          <a:p>
            <a:r>
              <a:rPr lang="en-US" altLang="zh-CN" dirty="0" smtClean="0"/>
              <a:t>Zhu&amp;Zhou2007</a:t>
            </a:r>
          </a:p>
          <a:p>
            <a:endParaRPr lang="en-US" dirty="0"/>
          </a:p>
          <a:p>
            <a:r>
              <a:rPr lang="zh-CN" altLang="en-US" dirty="0"/>
              <a:t>如</a:t>
            </a:r>
            <a:r>
              <a:rPr lang="zh-CN" altLang="en-US" dirty="0" smtClean="0"/>
              <a:t>何形象描述在顶部结晶的颗粒能不能掉下来？</a:t>
            </a:r>
            <a:endParaRPr lang="en-US" altLang="zh-CN" dirty="0" smtClean="0"/>
          </a:p>
          <a:p>
            <a:r>
              <a:rPr lang="zh-CN" altLang="en-US" dirty="0" smtClean="0"/>
              <a:t>举个例子，向一块水平放置的玻璃板吹水蒸气，水蒸气遇到玻璃板会逐渐冷凝成小水滴，水滴不断长大，然后突然掉落。水滴在生长过程中受到向下的重力，向上的玻璃吸附力，向上的空气浮力，还有不知方向的流动空气动压。这几种力的相对大小可以参考左</a:t>
            </a:r>
            <a:r>
              <a:rPr lang="zh-CN" altLang="en-US" smtClean="0"/>
              <a:t>图。可能是岩浆中固体颗粒与已固化的部分之间存在较强的吸附作用，以致于其他力无法将它与附着体分开，这就是为什么那些岩石的矿物分选并不明显。</a:t>
            </a:r>
            <a:endParaRPr lang="en-US" dirty="0"/>
          </a:p>
        </p:txBody>
      </p:sp>
    </p:spTree>
    <p:extLst>
      <p:ext uri="{BB962C8B-B14F-4D97-AF65-F5344CB8AC3E}">
        <p14:creationId xmlns:p14="http://schemas.microsoft.com/office/powerpoint/2010/main" val="25960839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60650" y="211574"/>
            <a:ext cx="6070701" cy="830997"/>
          </a:xfrm>
          <a:prstGeom prst="rect">
            <a:avLst/>
          </a:prstGeom>
        </p:spPr>
        <p:txBody>
          <a:bodyPr wrap="none">
            <a:spAutoFit/>
          </a:bodyPr>
          <a:lstStyle/>
          <a:p>
            <a:pPr algn="ctr"/>
            <a:r>
              <a:rPr lang="en-US" sz="2400" b="1" dirty="0" smtClean="0">
                <a:latin typeface="Times-Bold"/>
              </a:rPr>
              <a:t>A theoretical review of particle adhesion</a:t>
            </a:r>
          </a:p>
          <a:p>
            <a:pPr algn="ctr"/>
            <a:r>
              <a:rPr lang="en-US" sz="2400" b="1" dirty="0" smtClean="0">
                <a:latin typeface="Times-Bold"/>
              </a:rPr>
              <a:t>R. Allen Bowling 1988</a:t>
            </a:r>
            <a:endParaRPr lang="en-US" sz="2400" dirty="0">
              <a:latin typeface="Times-Bold"/>
            </a:endParaRPr>
          </a:p>
        </p:txBody>
      </p:sp>
      <p:sp>
        <p:nvSpPr>
          <p:cNvPr id="3" name="TextBox 2"/>
          <p:cNvSpPr txBox="1"/>
          <p:nvPr/>
        </p:nvSpPr>
        <p:spPr>
          <a:xfrm>
            <a:off x="708660" y="1333500"/>
            <a:ext cx="10995660" cy="3416320"/>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截至目前（</a:t>
            </a:r>
            <a:r>
              <a:rPr lang="en-US" altLang="zh-CN" dirty="0" smtClean="0"/>
              <a:t>1988</a:t>
            </a:r>
            <a:r>
              <a:rPr lang="zh-CN" altLang="en-US" dirty="0" smtClean="0"/>
              <a:t>），还没有什么物理模型能够将粘附强度与已知的物理领域联系起来，因为粘附力是物理和化学作用力，应变与应力的总和。</a:t>
            </a:r>
            <a:r>
              <a:rPr lang="zh-CN" altLang="en-US" dirty="0"/>
              <a:t>粘附</a:t>
            </a:r>
            <a:r>
              <a:rPr lang="zh-CN" altLang="en-US" dirty="0" smtClean="0"/>
              <a:t>力并不代表力的平衡状态，需要动态的力学模型。</a:t>
            </a:r>
            <a:endParaRPr lang="en-US" altLang="zh-CN" dirty="0" smtClean="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zh-CN" altLang="en-US" dirty="0" smtClean="0"/>
              <a:t>粘附力第一类：长程力，包括</a:t>
            </a:r>
            <a:r>
              <a:rPr lang="en-US" altLang="zh-CN" dirty="0" smtClean="0"/>
              <a:t>van der Waals</a:t>
            </a:r>
            <a:r>
              <a:rPr lang="zh-CN" altLang="en-US" dirty="0" smtClean="0"/>
              <a:t>力，静电力，磁力</a:t>
            </a:r>
            <a:endParaRPr lang="en-US" altLang="zh-CN" dirty="0"/>
          </a:p>
          <a:p>
            <a:pPr marL="285750" indent="-285750">
              <a:buFont typeface="Wingdings" panose="05000000000000000000" pitchFamily="2" charset="2"/>
              <a:buChar char="§"/>
            </a:pPr>
            <a:r>
              <a:rPr lang="zh-CN" altLang="en-US" dirty="0" smtClean="0"/>
              <a:t>粘</a:t>
            </a:r>
            <a:r>
              <a:rPr lang="zh-CN" altLang="en-US" dirty="0"/>
              <a:t>附</a:t>
            </a:r>
            <a:r>
              <a:rPr lang="zh-CN" altLang="en-US" dirty="0" smtClean="0"/>
              <a:t>力第二类：建立接触面，</a:t>
            </a:r>
            <a:r>
              <a:rPr lang="en-US" dirty="0"/>
              <a:t>diffusion and condensation, diffusive mixing, </a:t>
            </a:r>
            <a:r>
              <a:rPr lang="en-US" dirty="0" smtClean="0"/>
              <a:t>and mutual </a:t>
            </a:r>
            <a:r>
              <a:rPr lang="en-US" dirty="0"/>
              <a:t>dissolution and alloying at the </a:t>
            </a:r>
            <a:r>
              <a:rPr lang="en-US" dirty="0" smtClean="0"/>
              <a:t>interface</a:t>
            </a:r>
            <a:r>
              <a:rPr lang="zh-CN" altLang="en-US" dirty="0" smtClean="0"/>
              <a:t>，颗粒间的液体桥连作用及毛细作用</a:t>
            </a:r>
            <a:endParaRPr lang="en-US" altLang="zh-CN" dirty="0" smtClean="0"/>
          </a:p>
          <a:p>
            <a:pPr marL="285750" indent="-285750">
              <a:buFont typeface="Wingdings" panose="05000000000000000000" pitchFamily="2" charset="2"/>
              <a:buChar char="§"/>
            </a:pPr>
            <a:r>
              <a:rPr lang="zh-CN" altLang="en-US" dirty="0"/>
              <a:t>粘附</a:t>
            </a:r>
            <a:r>
              <a:rPr lang="zh-CN" altLang="en-US" dirty="0" smtClean="0"/>
              <a:t>力第三类：超短程力，需要存在接触面，包括各类化学键，氢键</a:t>
            </a:r>
            <a:endParaRPr lang="en-US" altLang="zh-CN" dirty="0" smtClean="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zh-CN" altLang="en-US" dirty="0"/>
              <a:t>第二</a:t>
            </a:r>
            <a:r>
              <a:rPr lang="zh-CN" altLang="en-US" dirty="0" smtClean="0"/>
              <a:t>类和第三类力非常难定量化，因为他们和物质组成，表面情况有关，情况不一而足。</a:t>
            </a:r>
            <a:r>
              <a:rPr lang="zh-CN" altLang="en-US" b="1" dirty="0" smtClean="0">
                <a:solidFill>
                  <a:srgbClr val="FF0000"/>
                </a:solidFill>
              </a:rPr>
              <a:t>本文主要处理第一类力和毛细作用。</a:t>
            </a:r>
            <a:endParaRPr lang="en-US" altLang="zh-CN" b="1" dirty="0" smtClean="0">
              <a:solidFill>
                <a:srgbClr val="FF0000"/>
              </a:solidFill>
            </a:endParaRPr>
          </a:p>
          <a:p>
            <a:pPr marL="285750" indent="-285750">
              <a:buFont typeface="Wingdings" panose="05000000000000000000" pitchFamily="2" charset="2"/>
              <a:buChar char="§"/>
            </a:pPr>
            <a:endParaRPr lang="en-US" b="1" dirty="0">
              <a:solidFill>
                <a:srgbClr val="FF0000"/>
              </a:solidFill>
            </a:endParaRPr>
          </a:p>
          <a:p>
            <a:pPr marL="285750" indent="-285750">
              <a:buFont typeface="Wingdings" panose="05000000000000000000" pitchFamily="2" charset="2"/>
              <a:buChar char="§"/>
            </a:pPr>
            <a:r>
              <a:rPr lang="zh-CN" altLang="en-US" b="1" dirty="0" smtClean="0">
                <a:solidFill>
                  <a:srgbClr val="FF0000"/>
                </a:solidFill>
              </a:rPr>
              <a:t>静电力在较大颗粒（</a:t>
            </a:r>
            <a:r>
              <a:rPr lang="en-US" altLang="zh-CN" b="1" dirty="0">
                <a:solidFill>
                  <a:srgbClr val="FF0000"/>
                </a:solidFill>
              </a:rPr>
              <a:t>&gt;</a:t>
            </a:r>
            <a:r>
              <a:rPr lang="en-US" altLang="zh-CN" b="1" dirty="0" smtClean="0">
                <a:solidFill>
                  <a:srgbClr val="FF0000"/>
                </a:solidFill>
              </a:rPr>
              <a:t>50 um</a:t>
            </a:r>
            <a:r>
              <a:rPr lang="zh-CN" altLang="en-US" b="1" dirty="0" smtClean="0">
                <a:solidFill>
                  <a:srgbClr val="FF0000"/>
                </a:solidFill>
              </a:rPr>
              <a:t>）间的作用起主导作用，而</a:t>
            </a:r>
            <a:r>
              <a:rPr lang="en-US" altLang="zh-CN" b="1" dirty="0" smtClean="0">
                <a:solidFill>
                  <a:srgbClr val="FF0000"/>
                </a:solidFill>
              </a:rPr>
              <a:t>van der Waals</a:t>
            </a:r>
            <a:r>
              <a:rPr lang="zh-CN" altLang="en-US" b="1" dirty="0" smtClean="0">
                <a:solidFill>
                  <a:srgbClr val="FF0000"/>
                </a:solidFill>
              </a:rPr>
              <a:t>力主要在更小的颗粒间起作用。</a:t>
            </a:r>
            <a:endParaRPr lang="en-US" b="1" dirty="0">
              <a:solidFill>
                <a:srgbClr val="FF0000"/>
              </a:solidFill>
            </a:endParaRPr>
          </a:p>
        </p:txBody>
      </p:sp>
    </p:spTree>
    <p:extLst>
      <p:ext uri="{BB962C8B-B14F-4D97-AF65-F5344CB8AC3E}">
        <p14:creationId xmlns:p14="http://schemas.microsoft.com/office/powerpoint/2010/main" val="13659789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34097" y="128459"/>
            <a:ext cx="6723807" cy="6243301"/>
          </a:xfrm>
          <a:prstGeom prst="rect">
            <a:avLst/>
          </a:prstGeom>
        </p:spPr>
      </p:pic>
    </p:spTree>
    <p:extLst>
      <p:ext uri="{BB962C8B-B14F-4D97-AF65-F5344CB8AC3E}">
        <p14:creationId xmlns:p14="http://schemas.microsoft.com/office/powerpoint/2010/main" val="454837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91690" y="320040"/>
            <a:ext cx="8629650" cy="523220"/>
          </a:xfrm>
          <a:prstGeom prst="rect">
            <a:avLst/>
          </a:prstGeom>
          <a:noFill/>
        </p:spPr>
        <p:txBody>
          <a:bodyPr wrap="square" rtlCol="0">
            <a:spAutoFit/>
          </a:bodyPr>
          <a:lstStyle/>
          <a:p>
            <a:pPr algn="ctr"/>
            <a:r>
              <a:rPr lang="zh-CN" altLang="en-US" sz="2800" dirty="0"/>
              <a:t>颗</a:t>
            </a:r>
            <a:r>
              <a:rPr lang="zh-CN" altLang="en-US" sz="2800" dirty="0" smtClean="0"/>
              <a:t>粒在流场中的运动</a:t>
            </a:r>
            <a:endParaRPr lang="en-US" sz="2800" dirty="0"/>
          </a:p>
        </p:txBody>
      </p:sp>
      <p:sp>
        <p:nvSpPr>
          <p:cNvPr id="3" name="TextBox 2"/>
          <p:cNvSpPr txBox="1"/>
          <p:nvPr/>
        </p:nvSpPr>
        <p:spPr>
          <a:xfrm>
            <a:off x="548640" y="982980"/>
            <a:ext cx="11327130" cy="369332"/>
          </a:xfrm>
          <a:prstGeom prst="rect">
            <a:avLst/>
          </a:prstGeom>
          <a:noFill/>
        </p:spPr>
        <p:txBody>
          <a:bodyPr wrap="square" rtlCol="0">
            <a:spAutoFit/>
          </a:bodyPr>
          <a:lstStyle/>
          <a:p>
            <a:r>
              <a:rPr lang="en-US" dirty="0" smtClean="0"/>
              <a:t>4. </a:t>
            </a:r>
            <a:r>
              <a:rPr lang="zh-CN" altLang="en-US" dirty="0" smtClean="0"/>
              <a:t>王深强论文中的时间步长限制依旧有效。</a:t>
            </a:r>
            <a:endParaRPr lang="en-US" dirty="0"/>
          </a:p>
        </p:txBody>
      </p:sp>
    </p:spTree>
    <p:extLst>
      <p:ext uri="{BB962C8B-B14F-4D97-AF65-F5344CB8AC3E}">
        <p14:creationId xmlns:p14="http://schemas.microsoft.com/office/powerpoint/2010/main" val="2892752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59130" y="177076"/>
            <a:ext cx="11330940" cy="1200329"/>
          </a:xfrm>
          <a:prstGeom prst="rect">
            <a:avLst/>
          </a:prstGeom>
        </p:spPr>
        <p:txBody>
          <a:bodyPr wrap="square">
            <a:spAutoFit/>
          </a:bodyPr>
          <a:lstStyle/>
          <a:p>
            <a:pPr algn="ctr"/>
            <a:r>
              <a:rPr lang="en-US" sz="2400" dirty="0" smtClean="0"/>
              <a:t>Numerical simulation of the gas-solid flow in a fluidized bed by combining discrete particle method with computational fluid dynamics</a:t>
            </a:r>
          </a:p>
          <a:p>
            <a:pPr algn="ctr"/>
            <a:r>
              <a:rPr lang="en-US" altLang="zh-CN" sz="2400" dirty="0" err="1" smtClean="0"/>
              <a:t>Xu&amp;Yu</a:t>
            </a:r>
            <a:r>
              <a:rPr lang="en-US" altLang="zh-CN" sz="2400" dirty="0" smtClean="0"/>
              <a:t> 1997</a:t>
            </a:r>
            <a:endParaRPr lang="en-US" sz="2400" dirty="0"/>
          </a:p>
        </p:txBody>
      </p:sp>
      <p:sp>
        <p:nvSpPr>
          <p:cNvPr id="4" name="TextBox 3"/>
          <p:cNvSpPr txBox="1"/>
          <p:nvPr/>
        </p:nvSpPr>
        <p:spPr>
          <a:xfrm>
            <a:off x="659130" y="1497330"/>
            <a:ext cx="10999470" cy="2585323"/>
          </a:xfrm>
          <a:prstGeom prst="rect">
            <a:avLst/>
          </a:prstGeom>
          <a:noFill/>
        </p:spPr>
        <p:txBody>
          <a:bodyPr wrap="square" rtlCol="0">
            <a:spAutoFit/>
          </a:bodyPr>
          <a:lstStyle/>
          <a:p>
            <a:pPr marL="342900" indent="-342900">
              <a:buAutoNum type="arabicPeriod"/>
            </a:pPr>
            <a:r>
              <a:rPr lang="en-US" dirty="0" err="1" smtClean="0"/>
              <a:t>Cundall</a:t>
            </a:r>
            <a:r>
              <a:rPr lang="en-US" dirty="0" smtClean="0"/>
              <a:t> and </a:t>
            </a:r>
            <a:r>
              <a:rPr lang="en-US" dirty="0" err="1" smtClean="0"/>
              <a:t>Strack</a:t>
            </a:r>
            <a:r>
              <a:rPr lang="en-US" dirty="0" smtClean="0"/>
              <a:t>(1979)</a:t>
            </a:r>
            <a:r>
              <a:rPr lang="zh-CN" altLang="en-US" dirty="0" smtClean="0"/>
              <a:t>建立了</a:t>
            </a:r>
            <a:r>
              <a:rPr lang="en-US" altLang="zh-CN" dirty="0" smtClean="0"/>
              <a:t>distinct element method(DEM)</a:t>
            </a:r>
            <a:r>
              <a:rPr lang="zh-CN" altLang="en-US" dirty="0" smtClean="0"/>
              <a:t>，也就是</a:t>
            </a:r>
            <a:r>
              <a:rPr lang="en-US" altLang="zh-CN" dirty="0" smtClean="0"/>
              <a:t>discrete particle method(DPM)</a:t>
            </a:r>
            <a:r>
              <a:rPr lang="zh-CN" altLang="en-US" dirty="0" smtClean="0"/>
              <a:t>，运用牛顿第二定律求解出粒子在流体中的运动；</a:t>
            </a:r>
            <a:endParaRPr lang="en-US" altLang="zh-CN" dirty="0" smtClean="0"/>
          </a:p>
          <a:p>
            <a:pPr marL="342900" indent="-342900">
              <a:buAutoNum type="arabicPeriod"/>
            </a:pPr>
            <a:r>
              <a:rPr lang="en-US" altLang="zh-CN" dirty="0" smtClean="0"/>
              <a:t>Tsuji</a:t>
            </a:r>
            <a:r>
              <a:rPr lang="zh-CN" altLang="en-US" dirty="0" smtClean="0"/>
              <a:t>等</a:t>
            </a:r>
            <a:r>
              <a:rPr lang="en-US" altLang="zh-CN" dirty="0" smtClean="0"/>
              <a:t>(1993)</a:t>
            </a:r>
            <a:r>
              <a:rPr lang="zh-CN" altLang="en-US" dirty="0" smtClean="0"/>
              <a:t>为了保证数值计算的稳定性，过渡简化流体的粘度，粒子的刚度</a:t>
            </a:r>
            <a:r>
              <a:rPr lang="en-US" altLang="zh-CN" dirty="0" smtClean="0"/>
              <a:t>(stiffness)</a:t>
            </a:r>
            <a:r>
              <a:rPr lang="zh-CN" altLang="en-US" dirty="0" smtClean="0"/>
              <a:t>过小，这就导致粒子的运动位移过大，或者多粒子在空间上发生重合；</a:t>
            </a:r>
            <a:endParaRPr lang="en-US" altLang="zh-CN" dirty="0" smtClean="0"/>
          </a:p>
          <a:p>
            <a:pPr marL="342900" indent="-342900">
              <a:buAutoNum type="arabicPeriod"/>
            </a:pPr>
            <a:r>
              <a:rPr lang="en-US" altLang="zh-CN" dirty="0" err="1" smtClean="0"/>
              <a:t>Hoomans</a:t>
            </a:r>
            <a:r>
              <a:rPr lang="zh-CN" altLang="en-US" dirty="0" smtClean="0"/>
              <a:t>等（</a:t>
            </a:r>
            <a:r>
              <a:rPr lang="en-US" altLang="zh-CN" dirty="0" smtClean="0"/>
              <a:t>1996</a:t>
            </a:r>
            <a:r>
              <a:rPr lang="zh-CN" altLang="en-US" dirty="0" smtClean="0"/>
              <a:t>）为了弥补</a:t>
            </a:r>
            <a:r>
              <a:rPr lang="en-US" altLang="zh-CN" dirty="0" smtClean="0"/>
              <a:t>Tsuji(1993)</a:t>
            </a:r>
            <a:r>
              <a:rPr lang="zh-CN" altLang="en-US" dirty="0" smtClean="0"/>
              <a:t>粒子间重合，提出了硬粒子模型（粒子刚度无穷大），但是这种模型对粒子间的相互作用并不贴近事实；</a:t>
            </a:r>
            <a:endParaRPr lang="en-US" altLang="zh-CN" dirty="0" smtClean="0"/>
          </a:p>
          <a:p>
            <a:pPr marL="342900" indent="-342900">
              <a:buAutoNum type="arabicPeriod"/>
            </a:pPr>
            <a:r>
              <a:rPr lang="en-US" altLang="zh-CN" dirty="0" err="1" smtClean="0"/>
              <a:t>Hoomans</a:t>
            </a:r>
            <a:r>
              <a:rPr lang="zh-CN" altLang="en-US" dirty="0" smtClean="0"/>
              <a:t>等（</a:t>
            </a:r>
            <a:r>
              <a:rPr lang="en-US" altLang="zh-CN" dirty="0" smtClean="0"/>
              <a:t>1996</a:t>
            </a:r>
            <a:r>
              <a:rPr lang="zh-CN" altLang="en-US" dirty="0" smtClean="0"/>
              <a:t>）和</a:t>
            </a:r>
            <a:r>
              <a:rPr lang="en-US" altLang="zh-CN" dirty="0" smtClean="0"/>
              <a:t>Tsuji</a:t>
            </a:r>
            <a:r>
              <a:rPr lang="zh-CN" altLang="en-US" dirty="0" smtClean="0"/>
              <a:t>等（</a:t>
            </a:r>
            <a:r>
              <a:rPr lang="en-US" altLang="zh-CN" dirty="0" smtClean="0"/>
              <a:t>1993</a:t>
            </a:r>
            <a:r>
              <a:rPr lang="zh-CN" altLang="en-US" dirty="0" smtClean="0"/>
              <a:t>）都没有认识到</a:t>
            </a:r>
            <a:r>
              <a:rPr lang="en-US" altLang="zh-CN" dirty="0"/>
              <a:t>DPM</a:t>
            </a:r>
            <a:r>
              <a:rPr lang="zh-CN" altLang="en-US" dirty="0"/>
              <a:t>和</a:t>
            </a:r>
            <a:r>
              <a:rPr lang="en-US" altLang="zh-CN" dirty="0"/>
              <a:t>CFD</a:t>
            </a:r>
            <a:r>
              <a:rPr lang="zh-CN" altLang="en-US" dirty="0"/>
              <a:t>的时间和空间尺度并不协</a:t>
            </a:r>
            <a:r>
              <a:rPr lang="zh-CN" altLang="en-US" dirty="0" smtClean="0"/>
              <a:t>调，可能造成</a:t>
            </a:r>
            <a:r>
              <a:rPr lang="en-US" altLang="zh-CN" dirty="0" smtClean="0"/>
              <a:t>DPM-CFD</a:t>
            </a:r>
            <a:r>
              <a:rPr lang="zh-CN" altLang="en-US" dirty="0" smtClean="0"/>
              <a:t>适用范围变窄；</a:t>
            </a:r>
            <a:endParaRPr lang="en-US" altLang="zh-CN" dirty="0" smtClean="0"/>
          </a:p>
          <a:p>
            <a:pPr marL="342900" indent="-342900">
              <a:buAutoNum type="arabicPeriod"/>
            </a:pPr>
            <a:r>
              <a:rPr lang="zh-CN" altLang="en-US" dirty="0" smtClean="0"/>
              <a:t>本文将解决以上两大难题。</a:t>
            </a:r>
            <a:endParaRPr lang="en-US" dirty="0"/>
          </a:p>
        </p:txBody>
      </p:sp>
      <p:sp>
        <p:nvSpPr>
          <p:cNvPr id="5" name="TextBox 4"/>
          <p:cNvSpPr txBox="1"/>
          <p:nvPr/>
        </p:nvSpPr>
        <p:spPr>
          <a:xfrm>
            <a:off x="659130" y="4287355"/>
            <a:ext cx="11193780" cy="1754326"/>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粒子在流体中的运动可分为平动和转动，这些运动状态都可以通过牛顿第二定律求解。粒子运动时，可能会和周围的粒子或壁面发生碰撞，与持续与流体发生作用。粒子间或粒子与流体间的质量、动量和能量交换会在这些过程中发生交换。严格地讲，粒子的运动不仅受到邻近粒子和周围流体的影响（短程作用），还会受到来自远处流体和粒子传来的扰动（长程作用）。显然，长程作用是很难刻画的。因此，</a:t>
            </a:r>
            <a:r>
              <a:rPr lang="zh-CN" altLang="en-US" b="1" dirty="0" smtClean="0">
                <a:solidFill>
                  <a:srgbClr val="FF0000"/>
                </a:solidFill>
              </a:rPr>
              <a:t>本文做了以下假设（与</a:t>
            </a:r>
            <a:r>
              <a:rPr lang="en-US" altLang="zh-CN" b="1" dirty="0" err="1" smtClean="0">
                <a:solidFill>
                  <a:srgbClr val="FF0000"/>
                </a:solidFill>
              </a:rPr>
              <a:t>Cundall</a:t>
            </a:r>
            <a:r>
              <a:rPr lang="zh-CN" altLang="en-US" b="1" dirty="0" smtClean="0">
                <a:solidFill>
                  <a:srgbClr val="FF0000"/>
                </a:solidFill>
              </a:rPr>
              <a:t>等</a:t>
            </a:r>
            <a:r>
              <a:rPr lang="en-US" altLang="zh-CN" b="1" dirty="0" smtClean="0">
                <a:solidFill>
                  <a:srgbClr val="FF0000"/>
                </a:solidFill>
              </a:rPr>
              <a:t>1979</a:t>
            </a:r>
            <a:r>
              <a:rPr lang="zh-CN" altLang="en-US" b="1" dirty="0" smtClean="0">
                <a:solidFill>
                  <a:srgbClr val="FF0000"/>
                </a:solidFill>
              </a:rPr>
              <a:t>类似</a:t>
            </a:r>
            <a:r>
              <a:rPr lang="zh-CN" altLang="en-US" dirty="0" smtClean="0"/>
              <a:t>）：选择较小的时间步长，以保证远处传来的扰动在该时间步长内传播的距离小于粒子间的距离或指定流体团间的距离。</a:t>
            </a:r>
            <a:endParaRPr lang="en-US" dirty="0"/>
          </a:p>
        </p:txBody>
      </p:sp>
    </p:spTree>
    <p:extLst>
      <p:ext uri="{BB962C8B-B14F-4D97-AF65-F5344CB8AC3E}">
        <p14:creationId xmlns:p14="http://schemas.microsoft.com/office/powerpoint/2010/main" val="3408485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83384" y="351512"/>
            <a:ext cx="3712126" cy="664046"/>
          </a:xfrm>
          <a:prstGeom prst="rect">
            <a:avLst/>
          </a:prstGeom>
        </p:spPr>
      </p:pic>
      <p:pic>
        <p:nvPicPr>
          <p:cNvPr id="3" name="Picture 2"/>
          <p:cNvPicPr>
            <a:picLocks noChangeAspect="1"/>
          </p:cNvPicPr>
          <p:nvPr/>
        </p:nvPicPr>
        <p:blipFill>
          <a:blip r:embed="rId4"/>
          <a:stretch>
            <a:fillRect/>
          </a:stretch>
        </p:blipFill>
        <p:spPr>
          <a:xfrm>
            <a:off x="6557682" y="329106"/>
            <a:ext cx="3162383" cy="691261"/>
          </a:xfrm>
          <a:prstGeom prst="rect">
            <a:avLst/>
          </a:prstGeom>
        </p:spPr>
      </p:pic>
      <p:sp>
        <p:nvSpPr>
          <p:cNvPr id="4" name="TextBox 3"/>
          <p:cNvSpPr txBox="1"/>
          <p:nvPr/>
        </p:nvSpPr>
        <p:spPr>
          <a:xfrm>
            <a:off x="831273" y="956821"/>
            <a:ext cx="10995660" cy="923330"/>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公式（</a:t>
            </a:r>
            <a:r>
              <a:rPr lang="en-US" altLang="zh-CN" dirty="0" smtClean="0"/>
              <a:t>1~2</a:t>
            </a:r>
            <a:r>
              <a:rPr lang="zh-CN" altLang="en-US" dirty="0" smtClean="0"/>
              <a:t>）可求得新时刻的平动速度和角速度，但需要知道</a:t>
            </a:r>
            <a:r>
              <a:rPr lang="zh-CN" altLang="en-US" b="1" dirty="0" smtClean="0">
                <a:solidFill>
                  <a:srgbClr val="FF0000"/>
                </a:solidFill>
              </a:rPr>
              <a:t>旧时刻的所有力</a:t>
            </a:r>
            <a:r>
              <a:rPr lang="en-US" altLang="zh-CN" b="1" dirty="0" smtClean="0">
                <a:solidFill>
                  <a:srgbClr val="FF0000"/>
                </a:solidFill>
              </a:rPr>
              <a:t>;</a:t>
            </a:r>
          </a:p>
          <a:p>
            <a:pPr marL="285750" indent="-285750">
              <a:buFont typeface="Wingdings" panose="05000000000000000000" pitchFamily="2" charset="2"/>
              <a:buChar char="§"/>
            </a:pPr>
            <a:r>
              <a:rPr lang="zh-CN" altLang="en-US" b="1" dirty="0" smtClean="0">
                <a:solidFill>
                  <a:srgbClr val="FF0000"/>
                </a:solidFill>
              </a:rPr>
              <a:t>定义可以接触：两颗粒质心之间的距离</a:t>
            </a:r>
            <a:r>
              <a:rPr lang="en-US" altLang="zh-CN" b="1" dirty="0" smtClean="0">
                <a:solidFill>
                  <a:srgbClr val="FF0000"/>
                </a:solidFill>
              </a:rPr>
              <a:t>&lt;=</a:t>
            </a:r>
            <a:r>
              <a:rPr lang="zh-CN" altLang="en-US" b="1" dirty="0" smtClean="0">
                <a:solidFill>
                  <a:srgbClr val="FF0000"/>
                </a:solidFill>
              </a:rPr>
              <a:t>两颗粒半径之和；</a:t>
            </a:r>
            <a:endParaRPr lang="en-US" b="1" dirty="0">
              <a:solidFill>
                <a:srgbClr val="FF0000"/>
              </a:solidFill>
            </a:endParaRPr>
          </a:p>
          <a:p>
            <a:pPr marL="285750" indent="-285750">
              <a:buFont typeface="Wingdings" panose="05000000000000000000" pitchFamily="2" charset="2"/>
              <a:buChar char="§"/>
            </a:pPr>
            <a:r>
              <a:rPr lang="zh-CN" altLang="en-US" b="1" dirty="0">
                <a:solidFill>
                  <a:srgbClr val="FF0000"/>
                </a:solidFill>
              </a:rPr>
              <a:t>撞击平</a:t>
            </a:r>
            <a:r>
              <a:rPr lang="zh-CN" altLang="en-US" b="1" dirty="0" smtClean="0">
                <a:solidFill>
                  <a:srgbClr val="FF0000"/>
                </a:solidFill>
              </a:rPr>
              <a:t>面：以下讨论中涉及的法向量，切向量和撞击角度都以撞击平面为参考。</a:t>
            </a:r>
            <a:endParaRPr lang="en-US" b="1" dirty="0">
              <a:solidFill>
                <a:srgbClr val="FF0000"/>
              </a:solidFill>
            </a:endParaRPr>
          </a:p>
        </p:txBody>
      </p:sp>
      <p:sp>
        <p:nvSpPr>
          <p:cNvPr id="5" name="Oval 4"/>
          <p:cNvSpPr/>
          <p:nvPr/>
        </p:nvSpPr>
        <p:spPr>
          <a:xfrm>
            <a:off x="10178844" y="3561735"/>
            <a:ext cx="2013155" cy="201315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8917858" y="4842390"/>
            <a:ext cx="2013155" cy="201315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9623323" y="4306529"/>
            <a:ext cx="1939412" cy="1887794"/>
          </a:xfrm>
          <a:prstGeom prst="line">
            <a:avLst/>
          </a:prstGeom>
          <a:ln w="19050">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10287000" y="4568312"/>
            <a:ext cx="89842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6" idx="0"/>
          </p:cNvCxnSpPr>
          <p:nvPr/>
        </p:nvCxnSpPr>
        <p:spPr>
          <a:xfrm flipV="1">
            <a:off x="9924436" y="4842390"/>
            <a:ext cx="0" cy="10065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0452920" y="4229099"/>
            <a:ext cx="446140" cy="369332"/>
          </a:xfrm>
          <a:prstGeom prst="rect">
            <a:avLst/>
          </a:prstGeom>
          <a:noFill/>
        </p:spPr>
        <p:txBody>
          <a:bodyPr wrap="square" rtlCol="0">
            <a:spAutoFit/>
          </a:bodyPr>
          <a:lstStyle/>
          <a:p>
            <a:r>
              <a:rPr lang="en-US" dirty="0" err="1" smtClean="0">
                <a:solidFill>
                  <a:srgbClr val="FF0000"/>
                </a:solidFill>
              </a:rPr>
              <a:t>vj</a:t>
            </a:r>
            <a:endParaRPr lang="en-US" dirty="0">
              <a:solidFill>
                <a:srgbClr val="FF0000"/>
              </a:solidFill>
            </a:endParaRPr>
          </a:p>
        </p:txBody>
      </p:sp>
      <p:sp>
        <p:nvSpPr>
          <p:cNvPr id="14" name="TextBox 13"/>
          <p:cNvSpPr txBox="1"/>
          <p:nvPr/>
        </p:nvSpPr>
        <p:spPr>
          <a:xfrm>
            <a:off x="9655277" y="4911511"/>
            <a:ext cx="446140" cy="369332"/>
          </a:xfrm>
          <a:prstGeom prst="rect">
            <a:avLst/>
          </a:prstGeom>
          <a:noFill/>
        </p:spPr>
        <p:txBody>
          <a:bodyPr wrap="square" rtlCol="0">
            <a:spAutoFit/>
          </a:bodyPr>
          <a:lstStyle/>
          <a:p>
            <a:r>
              <a:rPr lang="en-US" dirty="0" smtClean="0">
                <a:solidFill>
                  <a:srgbClr val="FF0000"/>
                </a:solidFill>
              </a:rPr>
              <a:t>vi</a:t>
            </a:r>
            <a:endParaRPr lang="en-US" dirty="0">
              <a:solidFill>
                <a:srgbClr val="FF0000"/>
              </a:solidFill>
            </a:endParaRPr>
          </a:p>
        </p:txBody>
      </p:sp>
      <p:cxnSp>
        <p:nvCxnSpPr>
          <p:cNvPr id="16" name="Straight Connector 15"/>
          <p:cNvCxnSpPr/>
          <p:nvPr/>
        </p:nvCxnSpPr>
        <p:spPr>
          <a:xfrm flipH="1">
            <a:off x="9924435" y="4568312"/>
            <a:ext cx="1260986" cy="1280655"/>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19053047">
            <a:off x="11154291" y="6188879"/>
            <a:ext cx="1113504" cy="261610"/>
          </a:xfrm>
          <a:prstGeom prst="rect">
            <a:avLst/>
          </a:prstGeom>
          <a:noFill/>
        </p:spPr>
        <p:txBody>
          <a:bodyPr wrap="square" rtlCol="0">
            <a:spAutoFit/>
          </a:bodyPr>
          <a:lstStyle/>
          <a:p>
            <a:pPr algn="ctr"/>
            <a:r>
              <a:rPr lang="zh-CN" altLang="en-US" sz="1100" dirty="0" smtClean="0"/>
              <a:t>撞击平面</a:t>
            </a:r>
            <a:endParaRPr lang="en-US" sz="1100" dirty="0"/>
          </a:p>
        </p:txBody>
      </p:sp>
      <p:cxnSp>
        <p:nvCxnSpPr>
          <p:cNvPr id="20" name="Straight Arrow Connector 19"/>
          <p:cNvCxnSpPr/>
          <p:nvPr/>
        </p:nvCxnSpPr>
        <p:spPr>
          <a:xfrm flipH="1">
            <a:off x="9693610" y="5869516"/>
            <a:ext cx="230825" cy="2412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9931241" y="5868491"/>
            <a:ext cx="515979" cy="4775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9692204" y="6111683"/>
            <a:ext cx="514964" cy="50171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10201414" y="6350945"/>
            <a:ext cx="245806" cy="24950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9923857" y="5869515"/>
            <a:ext cx="278366" cy="7259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rot="18724736">
            <a:off x="9606791" y="5830255"/>
            <a:ext cx="351436" cy="215444"/>
          </a:xfrm>
          <a:prstGeom prst="rect">
            <a:avLst/>
          </a:prstGeom>
          <a:noFill/>
        </p:spPr>
        <p:txBody>
          <a:bodyPr wrap="square" rtlCol="0">
            <a:spAutoFit/>
          </a:bodyPr>
          <a:lstStyle/>
          <a:p>
            <a:r>
              <a:rPr lang="en-US" sz="800" dirty="0" smtClean="0"/>
              <a:t>FCN</a:t>
            </a:r>
            <a:endParaRPr lang="en-US" sz="800" dirty="0"/>
          </a:p>
        </p:txBody>
      </p:sp>
      <p:sp>
        <p:nvSpPr>
          <p:cNvPr id="31" name="TextBox 30"/>
          <p:cNvSpPr txBox="1"/>
          <p:nvPr/>
        </p:nvSpPr>
        <p:spPr>
          <a:xfrm rot="2642311">
            <a:off x="10023574" y="6076036"/>
            <a:ext cx="635000" cy="215444"/>
          </a:xfrm>
          <a:prstGeom prst="rect">
            <a:avLst/>
          </a:prstGeom>
          <a:noFill/>
        </p:spPr>
        <p:txBody>
          <a:bodyPr wrap="square" rtlCol="0">
            <a:spAutoFit/>
          </a:bodyPr>
          <a:lstStyle/>
          <a:p>
            <a:r>
              <a:rPr lang="en-US" sz="800" dirty="0" smtClean="0"/>
              <a:t>FCT</a:t>
            </a:r>
            <a:endParaRPr lang="en-US" sz="800" dirty="0"/>
          </a:p>
        </p:txBody>
      </p:sp>
      <p:sp>
        <p:nvSpPr>
          <p:cNvPr id="32" name="TextBox 31"/>
          <p:cNvSpPr txBox="1"/>
          <p:nvPr/>
        </p:nvSpPr>
        <p:spPr>
          <a:xfrm rot="20106152">
            <a:off x="10023128" y="6153606"/>
            <a:ext cx="339182" cy="253916"/>
          </a:xfrm>
          <a:prstGeom prst="rect">
            <a:avLst/>
          </a:prstGeom>
          <a:noFill/>
        </p:spPr>
        <p:txBody>
          <a:bodyPr wrap="square" rtlCol="0">
            <a:spAutoFit/>
          </a:bodyPr>
          <a:lstStyle/>
          <a:p>
            <a:r>
              <a:rPr lang="en-US" sz="1050" dirty="0" smtClean="0"/>
              <a:t>FC</a:t>
            </a:r>
            <a:endParaRPr lang="en-US" sz="1050" dirty="0"/>
          </a:p>
        </p:txBody>
      </p:sp>
      <mc:AlternateContent xmlns:mc="http://schemas.openxmlformats.org/markup-compatibility/2006" xmlns:a14="http://schemas.microsoft.com/office/drawing/2010/main">
        <mc:Choice Requires="a14">
          <p:sp>
            <p:nvSpPr>
              <p:cNvPr id="33" name="TextBox 32"/>
              <p:cNvSpPr txBox="1"/>
              <p:nvPr/>
            </p:nvSpPr>
            <p:spPr>
              <a:xfrm>
                <a:off x="830823" y="2364824"/>
                <a:ext cx="8095214" cy="4406976"/>
              </a:xfrm>
              <a:prstGeom prst="rect">
                <a:avLst/>
              </a:prstGeom>
              <a:noFill/>
            </p:spPr>
            <p:txBody>
              <a:bodyPr wrap="square" rtlCol="0">
                <a:spAutoFit/>
              </a:bodyPr>
              <a:lstStyle/>
              <a:p>
                <a:endParaRPr lang="en-US" altLang="zh-CN" dirty="0" smtClean="0">
                  <a:latin typeface="Cambria Math" panose="02040503050406030204" pitchFamily="18" charset="0"/>
                </a:endParaRPr>
              </a:p>
              <a:p>
                <a:pPr marL="285750" indent="-285750">
                  <a:buFont typeface="Wingdings" panose="05000000000000000000" pitchFamily="2" charset="2"/>
                  <a:buChar char="§"/>
                </a:pPr>
                <a:r>
                  <a:rPr lang="zh-CN" altLang="en-US" dirty="0" smtClean="0">
                    <a:latin typeface="Cambria Math" panose="02040503050406030204" pitchFamily="18" charset="0"/>
                  </a:rPr>
                  <a:t>颗粒</a:t>
                </a:r>
                <a:r>
                  <a:rPr lang="en-US" altLang="zh-CN" dirty="0" err="1" smtClean="0">
                    <a:latin typeface="Cambria Math" panose="02040503050406030204" pitchFamily="18" charset="0"/>
                  </a:rPr>
                  <a:t>i</a:t>
                </a:r>
                <a:r>
                  <a:rPr lang="zh-CN" altLang="en-US" dirty="0" smtClean="0">
                    <a:latin typeface="Cambria Math" panose="02040503050406030204" pitchFamily="18" charset="0"/>
                  </a:rPr>
                  <a:t>受到径向（撞击平面法向）接触弹性作用为：</a:t>
                </a:r>
                <a:endParaRPr lang="en-US"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𝐹𝐶𝑁</m:t>
                          </m:r>
                        </m:e>
                      </m:acc>
                      <m:r>
                        <a:rPr lang="en-US" b="0" i="1" smtClean="0">
                          <a:latin typeface="Cambria Math" panose="02040503050406030204" pitchFamily="18" charset="0"/>
                        </a:rPr>
                        <m:t>=−</m:t>
                      </m:r>
                      <m:r>
                        <a:rPr lang="en-US" b="0" i="1" smtClean="0">
                          <a:latin typeface="Cambria Math" panose="02040503050406030204" pitchFamily="18" charset="0"/>
                        </a:rPr>
                        <m:t>𝐾𝑁𝑆𝐶</m:t>
                      </m:r>
                      <m:r>
                        <a:rPr lang="en-US" b="0" i="1" smtClean="0">
                          <a:latin typeface="Cambria Math" panose="02040503050406030204" pitchFamily="18" charset="0"/>
                        </a:rPr>
                        <m:t>∗</m:t>
                      </m:r>
                      <m:r>
                        <a:rPr lang="en-US" b="0" i="1" smtClean="0">
                          <a:latin typeface="Cambria Math" panose="02040503050406030204" pitchFamily="18" charset="0"/>
                        </a:rPr>
                        <m:t>𝑑𝑟𝑛</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𝑛</m:t>
                          </m:r>
                        </m:e>
                      </m:acc>
                    </m:oMath>
                  </m:oMathPara>
                </a14:m>
                <a:endParaRPr lang="en-US" dirty="0" smtClean="0"/>
              </a:p>
              <a:p>
                <a:pPr marL="285750" indent="-285750">
                  <a:buFont typeface="Wingdings" panose="05000000000000000000" pitchFamily="2" charset="2"/>
                  <a:buChar char="§"/>
                </a:pPr>
                <a:r>
                  <a:rPr lang="zh-CN" altLang="en-US" dirty="0">
                    <a:latin typeface="Cambria Math" panose="02040503050406030204" pitchFamily="18" charset="0"/>
                  </a:rPr>
                  <a:t>颗粒</a:t>
                </a:r>
                <a:r>
                  <a:rPr lang="en-US" altLang="zh-CN" dirty="0" err="1">
                    <a:latin typeface="Cambria Math" panose="02040503050406030204" pitchFamily="18" charset="0"/>
                  </a:rPr>
                  <a:t>i</a:t>
                </a:r>
                <a:r>
                  <a:rPr lang="zh-CN" altLang="en-US" dirty="0">
                    <a:latin typeface="Cambria Math" panose="02040503050406030204" pitchFamily="18" charset="0"/>
                  </a:rPr>
                  <a:t>受</a:t>
                </a:r>
                <a:r>
                  <a:rPr lang="zh-CN" altLang="en-US" dirty="0" smtClean="0">
                    <a:latin typeface="Cambria Math" panose="02040503050406030204" pitchFamily="18" charset="0"/>
                  </a:rPr>
                  <a:t>到切向</a:t>
                </a:r>
                <a:r>
                  <a:rPr lang="zh-CN" altLang="en-US" dirty="0">
                    <a:latin typeface="Cambria Math" panose="02040503050406030204" pitchFamily="18" charset="0"/>
                  </a:rPr>
                  <a:t>（撞击平</a:t>
                </a:r>
                <a:r>
                  <a:rPr lang="zh-CN" altLang="en-US" dirty="0" smtClean="0">
                    <a:latin typeface="Cambria Math" panose="02040503050406030204" pitchFamily="18" charset="0"/>
                  </a:rPr>
                  <a:t>面切向</a:t>
                </a:r>
                <a:r>
                  <a:rPr lang="zh-CN" altLang="en-US" dirty="0">
                    <a:latin typeface="Cambria Math" panose="02040503050406030204" pitchFamily="18" charset="0"/>
                  </a:rPr>
                  <a:t>）接触弹性作用</a:t>
                </a:r>
                <a:r>
                  <a:rPr lang="zh-CN" altLang="en-US" dirty="0" smtClean="0">
                    <a:latin typeface="Cambria Math" panose="02040503050406030204" pitchFamily="18" charset="0"/>
                  </a:rPr>
                  <a:t>为：</a:t>
                </a:r>
                <a:endParaRPr lang="en-US" altLang="zh-CN"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𝐹𝐶𝑇</m:t>
                          </m:r>
                        </m:e>
                      </m:acc>
                      <m:r>
                        <a:rPr lang="en-US" b="0" i="1" smtClean="0">
                          <a:latin typeface="Cambria Math" panose="02040503050406030204" pitchFamily="18" charset="0"/>
                        </a:rPr>
                        <m:t>=−</m:t>
                      </m:r>
                      <m:r>
                        <a:rPr lang="en-US" b="0" i="1" smtClean="0">
                          <a:latin typeface="Cambria Math" panose="02040503050406030204" pitchFamily="18" charset="0"/>
                        </a:rPr>
                        <m:t>𝐾𝑇𝑆𝐶</m:t>
                      </m:r>
                      <m:r>
                        <a:rPr lang="en-US" b="0" i="1" smtClean="0">
                          <a:latin typeface="Cambria Math" panose="02040503050406030204" pitchFamily="18" charset="0"/>
                        </a:rPr>
                        <m:t>∗</m:t>
                      </m:r>
                      <m:r>
                        <a:rPr lang="en-US" b="0" i="1" smtClean="0">
                          <a:latin typeface="Cambria Math" panose="02040503050406030204" pitchFamily="18" charset="0"/>
                        </a:rPr>
                        <m:t>𝑑𝑟𝑡</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𝜏</m:t>
                          </m:r>
                        </m:e>
                      </m:acc>
                    </m:oMath>
                  </m:oMathPara>
                </a14:m>
                <a:endParaRPr lang="en-US" dirty="0" smtClean="0"/>
              </a:p>
              <a:p>
                <a:pPr marL="285750" indent="-285750">
                  <a:buFont typeface="Wingdings" panose="05000000000000000000" pitchFamily="2" charset="2"/>
                  <a:buChar char="§"/>
                </a:pPr>
                <a:r>
                  <a:rPr lang="zh-CN" altLang="en-US" dirty="0">
                    <a:latin typeface="Cambria Math" panose="02040503050406030204" pitchFamily="18" charset="0"/>
                  </a:rPr>
                  <a:t>颗粒</a:t>
                </a:r>
                <a:r>
                  <a:rPr lang="en-US" altLang="zh-CN" dirty="0" err="1">
                    <a:latin typeface="Cambria Math" panose="02040503050406030204" pitchFamily="18" charset="0"/>
                  </a:rPr>
                  <a:t>i</a:t>
                </a:r>
                <a:r>
                  <a:rPr lang="zh-CN" altLang="en-US" dirty="0">
                    <a:latin typeface="Cambria Math" panose="02040503050406030204" pitchFamily="18" charset="0"/>
                  </a:rPr>
                  <a:t>受</a:t>
                </a:r>
                <a:r>
                  <a:rPr lang="zh-CN" altLang="en-US" dirty="0" smtClean="0">
                    <a:latin typeface="Cambria Math" panose="02040503050406030204" pitchFamily="18" charset="0"/>
                  </a:rPr>
                  <a:t>到</a:t>
                </a:r>
                <a:r>
                  <a:rPr lang="zh-CN" altLang="en-US" dirty="0">
                    <a:latin typeface="Cambria Math" panose="02040503050406030204" pitchFamily="18" charset="0"/>
                  </a:rPr>
                  <a:t>的</a:t>
                </a:r>
                <a:r>
                  <a:rPr lang="zh-CN" altLang="en-US" dirty="0" smtClean="0">
                    <a:latin typeface="Cambria Math" panose="02040503050406030204" pitchFamily="18" charset="0"/>
                  </a:rPr>
                  <a:t>接</a:t>
                </a:r>
                <a:r>
                  <a:rPr lang="zh-CN" altLang="en-US" dirty="0">
                    <a:latin typeface="Cambria Math" panose="02040503050406030204" pitchFamily="18" charset="0"/>
                  </a:rPr>
                  <a:t>触弹性作用为：</a:t>
                </a:r>
                <a:endParaRPr lang="en-US" altLang="zh-CN"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𝐹𝐶</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𝐹𝐶𝑇</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𝐹𝐶𝑁</m:t>
                          </m:r>
                        </m:e>
                      </m:acc>
                    </m:oMath>
                  </m:oMathPara>
                </a14:m>
                <a:endParaRPr lang="en-US" dirty="0" smtClean="0"/>
              </a:p>
              <a:p>
                <a:endParaRPr lang="en-US" dirty="0"/>
              </a:p>
              <a:p>
                <a:pPr marL="285750" indent="-285750">
                  <a:buFont typeface="Wingdings" panose="05000000000000000000" pitchFamily="2" charset="2"/>
                  <a:buChar char="§"/>
                </a:pPr>
                <a:r>
                  <a:rPr lang="zh-CN" altLang="en-US" dirty="0" smtClean="0"/>
                  <a:t>若</a:t>
                </a:r>
                <a14:m>
                  <m:oMath xmlns:m="http://schemas.openxmlformats.org/officeDocument/2006/math">
                    <m:d>
                      <m:dPr>
                        <m:begChr m:val="|"/>
                        <m:endChr m:val="|"/>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𝐹𝐶𝑇</m:t>
                            </m:r>
                          </m:e>
                        </m:acc>
                      </m:e>
                    </m:d>
                    <m:r>
                      <a:rPr lang="en-US" altLang="zh-CN" b="0" i="1" smtClean="0">
                        <a:latin typeface="Cambria Math" panose="02040503050406030204" pitchFamily="18" charset="0"/>
                      </a:rPr>
                      <m:t>&gt;</m:t>
                    </m:r>
                    <m:r>
                      <a:rPr lang="en-US" altLang="zh-CN" b="0" i="1" smtClean="0">
                        <a:latin typeface="Cambria Math" panose="02040503050406030204" pitchFamily="18" charset="0"/>
                      </a:rPr>
                      <m:t>𝛾</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𝐹𝐶𝑁</m:t>
                        </m:r>
                      </m:e>
                    </m:acc>
                    <m:r>
                      <a:rPr lang="en-US" altLang="zh-CN" b="0" i="1" smtClean="0">
                        <a:latin typeface="Cambria Math" panose="02040503050406030204" pitchFamily="18" charset="0"/>
                      </a:rPr>
                      <m:t>|</m:t>
                    </m:r>
                  </m:oMath>
                </a14:m>
                <a:r>
                  <a:rPr lang="zh-CN" altLang="en-US" dirty="0" smtClean="0"/>
                  <a:t>，则两颗粒会发生滑动位错，此时，切向接触弹性作用与法向接触弹性作用间满足</a:t>
                </a:r>
                <a:r>
                  <a:rPr lang="en-US" altLang="zh-CN" dirty="0" smtClean="0"/>
                  <a:t>Coulomb</a:t>
                </a:r>
                <a:r>
                  <a:rPr lang="zh-CN" altLang="en-US" dirty="0" smtClean="0"/>
                  <a:t>摩擦定律：</a:t>
                </a:r>
                <a:endParaRPr lang="en-US" altLang="zh-CN" dirty="0" smtClean="0"/>
              </a:p>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𝐹𝐶𝑇</m:t>
                              </m:r>
                            </m:e>
                          </m:acc>
                        </m:e>
                      </m:d>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𝐹𝐶𝑁</m:t>
                          </m:r>
                        </m:e>
                      </m:acc>
                      <m:r>
                        <a:rPr lang="en-US" b="0" i="1" smtClean="0">
                          <a:latin typeface="Cambria Math" panose="02040503050406030204" pitchFamily="18" charset="0"/>
                        </a:rPr>
                        <m:t>|</m:t>
                      </m:r>
                    </m:oMath>
                  </m:oMathPara>
                </a14:m>
                <a:endParaRPr lang="en-US" dirty="0" smtClean="0"/>
              </a:p>
              <a:p>
                <a:r>
                  <a:rPr lang="zh-CN" altLang="en-US" dirty="0"/>
                  <a:t>其</a:t>
                </a:r>
                <a:r>
                  <a:rPr lang="zh-CN" altLang="en-US" dirty="0" smtClean="0"/>
                  <a:t>中</a:t>
                </a:r>
                <a14:m>
                  <m:oMath xmlns:m="http://schemas.openxmlformats.org/officeDocument/2006/math">
                    <m:r>
                      <a:rPr lang="en-US" altLang="zh-CN" b="0" i="1" smtClean="0">
                        <a:latin typeface="Cambria Math" panose="02040503050406030204" pitchFamily="18" charset="0"/>
                      </a:rPr>
                      <m:t>𝛾</m:t>
                    </m:r>
                  </m:oMath>
                </a14:m>
                <a:r>
                  <a:rPr lang="zh-CN" altLang="en-US" dirty="0" smtClean="0"/>
                  <a:t>为颗粒间的摩擦系数。</a:t>
                </a:r>
                <a:endParaRPr lang="en-US" altLang="zh-CN" dirty="0" smtClean="0"/>
              </a:p>
              <a:p>
                <a:endParaRPr lang="en-US" dirty="0"/>
              </a:p>
              <a:p>
                <a:pPr marL="285750" indent="-285750">
                  <a:buFont typeface="Wingdings" panose="05000000000000000000" pitchFamily="2" charset="2"/>
                  <a:buChar char="§"/>
                </a:pPr>
                <a:r>
                  <a:rPr lang="zh-CN" altLang="en-US" dirty="0"/>
                  <a:t>如</a:t>
                </a:r>
                <a:r>
                  <a:rPr lang="zh-CN" altLang="en-US" dirty="0" smtClean="0"/>
                  <a:t>何确定形变量</a:t>
                </a:r>
                <a:r>
                  <a:rPr lang="en-US" altLang="zh-CN" dirty="0" err="1" smtClean="0"/>
                  <a:t>drn</a:t>
                </a:r>
                <a:r>
                  <a:rPr lang="zh-CN" altLang="en-US" dirty="0" smtClean="0"/>
                  <a:t>，</a:t>
                </a:r>
                <a:r>
                  <a:rPr lang="en-US" altLang="zh-CN" dirty="0" err="1" smtClean="0"/>
                  <a:t>drt</a:t>
                </a:r>
                <a:r>
                  <a:rPr lang="en-US" altLang="zh-CN" dirty="0" smtClean="0"/>
                  <a:t>?</a:t>
                </a:r>
                <a:r>
                  <a:rPr lang="zh-CN" altLang="en-US" dirty="0" smtClean="0"/>
                  <a:t>这与粒子的运动历史有关</a:t>
                </a:r>
                <a:endParaRPr lang="en-US" dirty="0"/>
              </a:p>
            </p:txBody>
          </p:sp>
        </mc:Choice>
        <mc:Fallback xmlns="">
          <p:sp>
            <p:nvSpPr>
              <p:cNvPr id="33" name="TextBox 32"/>
              <p:cNvSpPr txBox="1">
                <a:spLocks noRot="1" noChangeAspect="1" noMove="1" noResize="1" noEditPoints="1" noAdjustHandles="1" noChangeArrowheads="1" noChangeShapeType="1" noTextEdit="1"/>
              </p:cNvSpPr>
              <p:nvPr/>
            </p:nvSpPr>
            <p:spPr>
              <a:xfrm>
                <a:off x="830823" y="2364824"/>
                <a:ext cx="8095214" cy="4406976"/>
              </a:xfrm>
              <a:prstGeom prst="rect">
                <a:avLst/>
              </a:prstGeom>
              <a:blipFill>
                <a:blip r:embed="rId5"/>
                <a:stretch>
                  <a:fillRect l="-602"/>
                </a:stretch>
              </a:blipFill>
            </p:spPr>
            <p:txBody>
              <a:bodyPr/>
              <a:lstStyle/>
              <a:p>
                <a:r>
                  <a:rPr lang="en-US">
                    <a:noFill/>
                  </a:rPr>
                  <a:t> </a:t>
                </a:r>
              </a:p>
            </p:txBody>
          </p:sp>
        </mc:Fallback>
      </mc:AlternateContent>
      <p:cxnSp>
        <p:nvCxnSpPr>
          <p:cNvPr id="38" name="Straight Arrow Connector 37"/>
          <p:cNvCxnSpPr/>
          <p:nvPr/>
        </p:nvCxnSpPr>
        <p:spPr>
          <a:xfrm flipV="1">
            <a:off x="9927873" y="5588918"/>
            <a:ext cx="274350" cy="272752"/>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p:cNvSpPr txBox="1"/>
              <p:nvPr/>
            </p:nvSpPr>
            <p:spPr>
              <a:xfrm rot="18778573">
                <a:off x="9955327" y="5752366"/>
                <a:ext cx="221949"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050" i="1" smtClean="0">
                              <a:solidFill>
                                <a:srgbClr val="7030A0"/>
                              </a:solidFill>
                              <a:latin typeface="Cambria Math" panose="02040503050406030204" pitchFamily="18" charset="0"/>
                            </a:rPr>
                          </m:ctrlPr>
                        </m:accPr>
                        <m:e>
                          <m:r>
                            <a:rPr lang="en-US" sz="1050" b="0" i="1" smtClean="0">
                              <a:solidFill>
                                <a:srgbClr val="7030A0"/>
                              </a:solidFill>
                              <a:latin typeface="Cambria Math" panose="02040503050406030204" pitchFamily="18" charset="0"/>
                            </a:rPr>
                            <m:t>𝑛</m:t>
                          </m:r>
                        </m:e>
                      </m:acc>
                    </m:oMath>
                  </m:oMathPara>
                </a14:m>
                <a:endParaRPr lang="en-US" sz="1050" dirty="0">
                  <a:solidFill>
                    <a:srgbClr val="7030A0"/>
                  </a:solidFill>
                </a:endParaRPr>
              </a:p>
            </p:txBody>
          </p:sp>
        </mc:Choice>
        <mc:Fallback xmlns="">
          <p:sp>
            <p:nvSpPr>
              <p:cNvPr id="39" name="TextBox 38"/>
              <p:cNvSpPr txBox="1">
                <a:spLocks noRot="1" noChangeAspect="1" noMove="1" noResize="1" noEditPoints="1" noAdjustHandles="1" noChangeArrowheads="1" noChangeShapeType="1" noTextEdit="1"/>
              </p:cNvSpPr>
              <p:nvPr/>
            </p:nvSpPr>
            <p:spPr>
              <a:xfrm rot="18778573">
                <a:off x="9955327" y="5752366"/>
                <a:ext cx="221949" cy="253916"/>
              </a:xfrm>
              <a:prstGeom prst="rect">
                <a:avLst/>
              </a:prstGeom>
              <a:blipFill>
                <a:blip r:embed="rId6"/>
                <a:stretch>
                  <a:fillRect/>
                </a:stretch>
              </a:blipFill>
            </p:spPr>
            <p:txBody>
              <a:bodyPr/>
              <a:lstStyle/>
              <a:p>
                <a:r>
                  <a:rPr lang="en-US">
                    <a:noFill/>
                  </a:rPr>
                  <a:t> </a:t>
                </a:r>
              </a:p>
            </p:txBody>
          </p:sp>
        </mc:Fallback>
      </mc:AlternateContent>
      <p:cxnSp>
        <p:nvCxnSpPr>
          <p:cNvPr id="41" name="Straight Arrow Connector 40"/>
          <p:cNvCxnSpPr/>
          <p:nvPr/>
        </p:nvCxnSpPr>
        <p:spPr>
          <a:xfrm flipH="1" flipV="1">
            <a:off x="9604577" y="5551438"/>
            <a:ext cx="318139" cy="302232"/>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p:cNvSpPr txBox="1"/>
              <p:nvPr/>
            </p:nvSpPr>
            <p:spPr>
              <a:xfrm rot="18812743">
                <a:off x="9595642" y="5622729"/>
                <a:ext cx="248847"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050" i="1" smtClean="0">
                              <a:solidFill>
                                <a:srgbClr val="7030A0"/>
                              </a:solidFill>
                              <a:latin typeface="Cambria Math" panose="02040503050406030204" pitchFamily="18" charset="0"/>
                            </a:rPr>
                          </m:ctrlPr>
                        </m:accPr>
                        <m:e>
                          <m:r>
                            <a:rPr lang="en-US" sz="1050" b="0" i="1" smtClean="0">
                              <a:solidFill>
                                <a:srgbClr val="7030A0"/>
                              </a:solidFill>
                              <a:latin typeface="Cambria Math" panose="02040503050406030204" pitchFamily="18" charset="0"/>
                            </a:rPr>
                            <m:t>𝜏</m:t>
                          </m:r>
                        </m:e>
                      </m:acc>
                    </m:oMath>
                  </m:oMathPara>
                </a14:m>
                <a:endParaRPr lang="en-US" sz="1050" dirty="0">
                  <a:solidFill>
                    <a:srgbClr val="7030A0"/>
                  </a:solidFill>
                </a:endParaRPr>
              </a:p>
            </p:txBody>
          </p:sp>
        </mc:Choice>
        <mc:Fallback xmlns="">
          <p:sp>
            <p:nvSpPr>
              <p:cNvPr id="47" name="TextBox 46"/>
              <p:cNvSpPr txBox="1">
                <a:spLocks noRot="1" noChangeAspect="1" noMove="1" noResize="1" noEditPoints="1" noAdjustHandles="1" noChangeArrowheads="1" noChangeShapeType="1" noTextEdit="1"/>
              </p:cNvSpPr>
              <p:nvPr/>
            </p:nvSpPr>
            <p:spPr>
              <a:xfrm rot="18812743">
                <a:off x="9595642" y="5622729"/>
                <a:ext cx="248847" cy="25391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2807110" y="1945237"/>
                <a:ext cx="6577781" cy="508857"/>
              </a:xfrm>
              <a:prstGeom prst="rect">
                <a:avLst/>
              </a:prstGeom>
              <a:noFill/>
            </p:spPr>
            <p:txBody>
              <a:bodyPr wrap="square" rtlCol="0">
                <a:spAutoFit/>
              </a:bodyPr>
              <a:lstStyle/>
              <a:p>
                <a:pPr algn="ctr"/>
                <a:r>
                  <a:rPr lang="en-US" altLang="zh-CN" sz="2400" dirty="0">
                    <a:latin typeface="Cambria Math" panose="02040503050406030204" pitchFamily="18" charset="0"/>
                  </a:rPr>
                  <a:t>Contact force  </a:t>
                </a:r>
                <a14:m>
                  <m:oMath xmlns:m="http://schemas.openxmlformats.org/officeDocument/2006/math">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𝐹𝐶</m:t>
                        </m:r>
                      </m:e>
                    </m:acc>
                  </m:oMath>
                </a14:m>
                <a:endParaRPr lang="en-US" sz="2400" dirty="0"/>
              </a:p>
            </p:txBody>
          </p:sp>
        </mc:Choice>
        <mc:Fallback xmlns="">
          <p:sp>
            <p:nvSpPr>
              <p:cNvPr id="48" name="TextBox 47"/>
              <p:cNvSpPr txBox="1">
                <a:spLocks noRot="1" noChangeAspect="1" noMove="1" noResize="1" noEditPoints="1" noAdjustHandles="1" noChangeArrowheads="1" noChangeShapeType="1" noTextEdit="1"/>
              </p:cNvSpPr>
              <p:nvPr/>
            </p:nvSpPr>
            <p:spPr>
              <a:xfrm>
                <a:off x="2807110" y="1945237"/>
                <a:ext cx="6577781" cy="508857"/>
              </a:xfrm>
              <a:prstGeom prst="rect">
                <a:avLst/>
              </a:prstGeom>
              <a:blipFill>
                <a:blip r:embed="rId8"/>
                <a:stretch>
                  <a:fillRect t="-2381" b="-23810"/>
                </a:stretch>
              </a:blipFill>
            </p:spPr>
            <p:txBody>
              <a:bodyPr/>
              <a:lstStyle/>
              <a:p>
                <a:r>
                  <a:rPr lang="en-US">
                    <a:noFill/>
                  </a:rPr>
                  <a:t> </a:t>
                </a:r>
              </a:p>
            </p:txBody>
          </p:sp>
        </mc:Fallback>
      </mc:AlternateContent>
      <p:sp>
        <p:nvSpPr>
          <p:cNvPr id="7" name="TextBox 6"/>
          <p:cNvSpPr txBox="1"/>
          <p:nvPr/>
        </p:nvSpPr>
        <p:spPr>
          <a:xfrm>
            <a:off x="-2621897" y="4773011"/>
            <a:ext cx="3451860" cy="646331"/>
          </a:xfrm>
          <a:prstGeom prst="rect">
            <a:avLst/>
          </a:prstGeom>
          <a:noFill/>
        </p:spPr>
        <p:txBody>
          <a:bodyPr wrap="square" rtlCol="0">
            <a:spAutoFit/>
          </a:bodyPr>
          <a:lstStyle/>
          <a:p>
            <a:r>
              <a:rPr lang="zh-CN" altLang="en-US" sz="1200" dirty="0" smtClean="0"/>
              <a:t>切向速度差异过大，颗粒间的摩擦力和粘附力不足以拖拽住两颗粒，致使两颗粒发生相对运动，即滑动位错（</a:t>
            </a:r>
            <a:r>
              <a:rPr lang="en-US" altLang="zh-CN" sz="1200" dirty="0" smtClean="0"/>
              <a:t>sliding</a:t>
            </a:r>
            <a:r>
              <a:rPr lang="zh-CN" altLang="en-US" sz="1200" dirty="0" smtClean="0"/>
              <a:t>）</a:t>
            </a:r>
            <a:r>
              <a:rPr lang="en-US" altLang="zh-CN" sz="1200" dirty="0" smtClean="0"/>
              <a:t>.</a:t>
            </a:r>
            <a:endParaRPr lang="en-US" sz="1200" dirty="0"/>
          </a:p>
        </p:txBody>
      </p:sp>
    </p:spTree>
    <p:extLst>
      <p:ext uri="{BB962C8B-B14F-4D97-AF65-F5344CB8AC3E}">
        <p14:creationId xmlns:p14="http://schemas.microsoft.com/office/powerpoint/2010/main" val="21224191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781665" y="368710"/>
                <a:ext cx="10825316" cy="7304115"/>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假设当前时刻</a:t>
                </a:r>
                <a:r>
                  <a:rPr lang="en-US" altLang="zh-CN" dirty="0" smtClean="0"/>
                  <a:t>t</a:t>
                </a:r>
                <a:r>
                  <a:rPr lang="zh-CN" altLang="en-US" dirty="0" smtClean="0"/>
                  <a:t>两颗粒相互接触，则前一时刻</a:t>
                </a:r>
                <a:r>
                  <a:rPr lang="en-US" altLang="zh-CN" dirty="0" smtClean="0"/>
                  <a:t>t-</a:t>
                </a:r>
                <a:r>
                  <a:rPr lang="en-US" altLang="zh-CN" dirty="0" err="1" smtClean="0"/>
                  <a:t>dt</a:t>
                </a:r>
                <a:r>
                  <a:rPr lang="zh-CN" altLang="en-US" dirty="0" smtClean="0"/>
                  <a:t>两颗粒可能接触或未接触。先考虑前一时刻未接触的情况。</a:t>
                </a:r>
                <a:endParaRPr lang="en-US" altLang="zh-CN" dirty="0" smtClean="0"/>
              </a:p>
              <a:p>
                <a:pPr marL="285750" indent="-285750">
                  <a:buFont typeface="Wingdings" panose="05000000000000000000" pitchFamily="2" charset="2"/>
                  <a:buChar char="§"/>
                </a:pPr>
                <a:r>
                  <a:rPr lang="zh-CN" altLang="en-US" dirty="0" smtClean="0"/>
                  <a:t>设旧时刻颗粒</a:t>
                </a:r>
                <a:r>
                  <a:rPr lang="en-US" altLang="zh-CN" dirty="0" err="1" smtClean="0"/>
                  <a:t>i,j</a:t>
                </a:r>
                <a:r>
                  <a:rPr lang="zh-CN" altLang="en-US" dirty="0" smtClean="0"/>
                  <a:t>的位置和速度分别为：</a:t>
                </a:r>
                <a:endParaRPr lang="en-US" altLang="zh-CN" dirty="0" smtClean="0"/>
              </a:p>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𝑥𝑠</m:t>
                          </m:r>
                        </m:e>
                        <m:sub>
                          <m:r>
                            <a:rPr lang="en-US" b="0" i="1" smtClean="0">
                              <a:latin typeface="Cambria Math" panose="02040503050406030204" pitchFamily="18" charset="0"/>
                            </a:rPr>
                            <m:t>𝑖</m:t>
                          </m:r>
                        </m:sub>
                        <m:sup>
                          <m:r>
                            <a:rPr lang="en-US" b="0" i="1" smtClean="0">
                              <a:latin typeface="Cambria Math" panose="02040503050406030204" pitchFamily="18" charset="0"/>
                            </a:rPr>
                            <m:t>𝑛</m:t>
                          </m:r>
                        </m:sup>
                      </m:sSubSup>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𝑦𝑠</m:t>
                          </m:r>
                        </m:e>
                        <m:sub>
                          <m:r>
                            <a:rPr lang="en-US" b="0" i="1" smtClean="0">
                              <a:latin typeface="Cambria Math" panose="02040503050406030204" pitchFamily="18" charset="0"/>
                            </a:rPr>
                            <m:t>𝑖</m:t>
                          </m:r>
                        </m:sub>
                        <m:sup>
                          <m:r>
                            <a:rPr lang="en-US" b="0" i="1" smtClean="0">
                              <a:latin typeface="Cambria Math" panose="02040503050406030204" pitchFamily="18" charset="0"/>
                            </a:rPr>
                            <m:t>𝑛</m:t>
                          </m:r>
                        </m:sup>
                      </m:sSubSup>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𝑥𝑠</m:t>
                          </m:r>
                        </m:e>
                        <m:sub>
                          <m:r>
                            <a:rPr lang="en-US" b="0" i="1" smtClean="0">
                              <a:latin typeface="Cambria Math" panose="02040503050406030204" pitchFamily="18" charset="0"/>
                            </a:rPr>
                            <m:t>𝑗</m:t>
                          </m:r>
                        </m:sub>
                        <m:sup>
                          <m:r>
                            <a:rPr lang="en-US" b="0" i="1" smtClean="0">
                              <a:latin typeface="Cambria Math" panose="02040503050406030204" pitchFamily="18" charset="0"/>
                            </a:rPr>
                            <m:t>𝑛</m:t>
                          </m:r>
                        </m:sup>
                      </m:sSubSup>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𝑦𝑠</m:t>
                          </m:r>
                        </m:e>
                        <m:sub>
                          <m:r>
                            <a:rPr lang="en-US" b="0" i="1" smtClean="0">
                              <a:latin typeface="Cambria Math" panose="02040503050406030204" pitchFamily="18" charset="0"/>
                            </a:rPr>
                            <m:t>𝑗</m:t>
                          </m:r>
                        </m:sub>
                        <m:sup>
                          <m:r>
                            <a:rPr lang="en-US" b="0" i="1" smtClean="0">
                              <a:latin typeface="Cambria Math" panose="02040503050406030204" pitchFamily="18" charset="0"/>
                            </a:rPr>
                            <m:t>𝑛</m:t>
                          </m:r>
                        </m:sup>
                      </m:sSubSup>
                      <m:r>
                        <a:rPr lang="en-US" b="0" i="1" smtClean="0">
                          <a:latin typeface="Cambria Math" panose="02040503050406030204" pitchFamily="18" charset="0"/>
                        </a:rPr>
                        <m:t>, </m:t>
                      </m:r>
                      <m:r>
                        <a:rPr lang="en-US" b="0" i="1" smtClean="0">
                          <a:latin typeface="Cambria Math" panose="02040503050406030204" pitchFamily="18" charset="0"/>
                        </a:rPr>
                        <m:t>𝑣𝑠</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𝑛</m:t>
                          </m:r>
                        </m:sup>
                      </m:sSubSup>
                      <m:r>
                        <a:rPr lang="en-US" b="0" i="1" smtClean="0">
                          <a:latin typeface="Cambria Math" panose="02040503050406030204" pitchFamily="18" charset="0"/>
                        </a:rPr>
                        <m:t>, </m:t>
                      </m:r>
                      <m:r>
                        <a:rPr lang="en-US" b="0" i="1" smtClean="0">
                          <a:latin typeface="Cambria Math" panose="02040503050406030204" pitchFamily="18" charset="0"/>
                        </a:rPr>
                        <m:t>𝑣𝑠</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𝑖</m:t>
                          </m:r>
                        </m:sub>
                        <m:sup>
                          <m:r>
                            <a:rPr lang="en-US" b="0" i="1" smtClean="0">
                              <a:latin typeface="Cambria Math" panose="02040503050406030204" pitchFamily="18" charset="0"/>
                            </a:rPr>
                            <m:t>𝑛</m:t>
                          </m:r>
                        </m:sup>
                      </m:sSubSup>
                      <m:r>
                        <a:rPr lang="en-US" b="0" i="1" smtClean="0">
                          <a:latin typeface="Cambria Math" panose="02040503050406030204" pitchFamily="18" charset="0"/>
                        </a:rPr>
                        <m:t>, </m:t>
                      </m:r>
                      <m:r>
                        <a:rPr lang="en-US" b="0" i="1" smtClean="0">
                          <a:latin typeface="Cambria Math" panose="02040503050406030204" pitchFamily="18" charset="0"/>
                        </a:rPr>
                        <m:t>𝑣𝑠</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𝑗</m:t>
                          </m:r>
                        </m:sub>
                        <m:sup>
                          <m:r>
                            <a:rPr lang="en-US" b="0" i="1" smtClean="0">
                              <a:latin typeface="Cambria Math" panose="02040503050406030204" pitchFamily="18" charset="0"/>
                            </a:rPr>
                            <m:t>𝑛</m:t>
                          </m:r>
                        </m:sup>
                      </m:sSubSup>
                      <m:r>
                        <a:rPr lang="en-US" b="0" i="1" smtClean="0">
                          <a:latin typeface="Cambria Math" panose="02040503050406030204" pitchFamily="18" charset="0"/>
                        </a:rPr>
                        <m:t>, </m:t>
                      </m:r>
                      <m:r>
                        <a:rPr lang="en-US" b="0" i="1" smtClean="0">
                          <a:latin typeface="Cambria Math" panose="02040503050406030204" pitchFamily="18" charset="0"/>
                        </a:rPr>
                        <m:t>𝑣𝑠</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𝑗</m:t>
                          </m:r>
                        </m:sub>
                        <m:sup>
                          <m:r>
                            <a:rPr lang="en-US" b="0" i="1" smtClean="0">
                              <a:latin typeface="Cambria Math" panose="02040503050406030204" pitchFamily="18" charset="0"/>
                            </a:rPr>
                            <m:t>𝑛</m:t>
                          </m:r>
                        </m:sup>
                      </m:sSubSup>
                    </m:oMath>
                  </m:oMathPara>
                </a14:m>
                <a:endParaRPr lang="en-US" dirty="0" smtClean="0"/>
              </a:p>
              <a:p>
                <a:r>
                  <a:rPr lang="zh-CN" altLang="en-US" dirty="0"/>
                  <a:t>两颗</a:t>
                </a:r>
                <a:r>
                  <a:rPr lang="zh-CN" altLang="en-US" dirty="0" smtClean="0"/>
                  <a:t>粒经过时间</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𝜏</m:t>
                    </m:r>
                  </m:oMath>
                </a14:m>
                <a:r>
                  <a:rPr lang="zh-CN" altLang="en-US" dirty="0" smtClean="0"/>
                  <a:t>后刚好接触，即两颗粒质心间的距离</a:t>
                </a:r>
                <a:r>
                  <a:rPr lang="en-US" altLang="zh-CN" dirty="0" smtClean="0"/>
                  <a:t>=</a:t>
                </a:r>
                <a:r>
                  <a:rPr lang="zh-CN" altLang="en-US" dirty="0" smtClean="0"/>
                  <a:t>半径之和。</a:t>
                </a:r>
                <a:r>
                  <a:rPr lang="zh-CN" altLang="en-US" dirty="0" smtClean="0">
                    <a:solidFill>
                      <a:srgbClr val="FF0000"/>
                    </a:solidFill>
                  </a:rPr>
                  <a:t>特别注意，由于颗粒新速度的求解使用了显式的方法，可以认为在</a:t>
                </a:r>
                <a:r>
                  <a:rPr lang="en-US" altLang="zh-CN" dirty="0" smtClean="0">
                    <a:solidFill>
                      <a:srgbClr val="FF0000"/>
                    </a:solidFill>
                  </a:rPr>
                  <a:t>t-</a:t>
                </a:r>
                <a:r>
                  <a:rPr lang="en-US" altLang="zh-CN" dirty="0" err="1" smtClean="0">
                    <a:solidFill>
                      <a:srgbClr val="FF0000"/>
                    </a:solidFill>
                  </a:rPr>
                  <a:t>dt</a:t>
                </a:r>
                <a:r>
                  <a:rPr lang="zh-CN" altLang="en-US" dirty="0" smtClean="0">
                    <a:solidFill>
                      <a:srgbClr val="FF0000"/>
                    </a:solidFill>
                  </a:rPr>
                  <a:t>到</a:t>
                </a:r>
                <a:r>
                  <a:rPr lang="en-US" altLang="zh-CN" dirty="0" smtClean="0">
                    <a:solidFill>
                      <a:srgbClr val="FF0000"/>
                    </a:solidFill>
                  </a:rPr>
                  <a:t>t</a:t>
                </a:r>
                <a:r>
                  <a:rPr lang="zh-CN" altLang="en-US" dirty="0" smtClean="0">
                    <a:solidFill>
                      <a:srgbClr val="FF0000"/>
                    </a:solidFill>
                  </a:rPr>
                  <a:t>时间间隔内速度不变，均保持为旧时刻速度。可能有的学者会认为速度是连续渐变的，应当采用新时刻和旧时刻的某种近似。</a:t>
                </a:r>
                <a:r>
                  <a:rPr lang="zh-CN" altLang="en-US" dirty="0" smtClean="0"/>
                  <a:t>有：</a:t>
                </a:r>
                <a:endParaRPr lang="en-US" altLang="zh-CN" dirty="0" smtClean="0"/>
              </a:p>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𝑥</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𝑠</m:t>
                                  </m:r>
                                </m:e>
                                <m:sub>
                                  <m:r>
                                    <a:rPr lang="en-US" b="0" i="1" smtClean="0">
                                      <a:latin typeface="Cambria Math" panose="02040503050406030204" pitchFamily="18" charset="0"/>
                                    </a:rPr>
                                    <m:t>𝑗</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r>
                                <a:rPr lang="en-US" b="0" i="1" smtClean="0">
                                  <a:latin typeface="Cambria Math" panose="02040503050406030204" pitchFamily="18" charset="0"/>
                                </a:rPr>
                                <m:t>𝜏</m:t>
                              </m:r>
                              <m:r>
                                <a:rPr lang="en-US" b="0" i="1" smtClean="0">
                                  <a:latin typeface="Cambria Math" panose="02040503050406030204" pitchFamily="18" charset="0"/>
                                </a:rPr>
                                <m:t>.</m:t>
                              </m:r>
                              <m:r>
                                <a:rPr lang="en-US" b="0" i="1" smtClean="0">
                                  <a:latin typeface="Cambria Math" panose="02040503050406030204" pitchFamily="18" charset="0"/>
                                </a:rPr>
                                <m:t>𝑣𝑠</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𝑗</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r>
                                <a:rPr lang="en-US" b="0" i="1" smtClean="0">
                                  <a:latin typeface="Cambria Math" panose="02040503050406030204" pitchFamily="18" charset="0"/>
                                </a:rPr>
                                <m:t>𝑥</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𝑠</m:t>
                                  </m:r>
                                </m:e>
                                <m:sub>
                                  <m:r>
                                    <a:rPr lang="en-US" b="0" i="1" smtClean="0">
                                      <a:latin typeface="Cambria Math" panose="02040503050406030204" pitchFamily="18" charset="0"/>
                                    </a:rPr>
                                    <m:t>𝑖</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r>
                                <a:rPr lang="en-US" b="0" i="1" smtClean="0">
                                  <a:latin typeface="Cambria Math" panose="02040503050406030204" pitchFamily="18" charset="0"/>
                                </a:rPr>
                                <m:t>𝜏</m:t>
                              </m:r>
                              <m:r>
                                <a:rPr lang="en-US" b="0" i="1" smtClean="0">
                                  <a:latin typeface="Cambria Math" panose="02040503050406030204" pitchFamily="18" charset="0"/>
                                </a:rPr>
                                <m:t>.</m:t>
                              </m:r>
                              <m:r>
                                <a:rPr lang="en-US" b="0" i="1" smtClean="0">
                                  <a:latin typeface="Cambria Math" panose="02040503050406030204" pitchFamily="18" charset="0"/>
                                </a:rPr>
                                <m:t>𝑣𝑠</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𝑛</m:t>
                                  </m:r>
                                </m:sup>
                              </m:sSubSup>
                            </m:e>
                          </m:d>
                        </m:e>
                        <m:sup>
                          <m:r>
                            <a:rPr lang="en-US" b="0" i="1" smtClean="0">
                              <a:latin typeface="Cambria Math" panose="02040503050406030204" pitchFamily="18" charset="0"/>
                            </a:rPr>
                            <m:t>2</m:t>
                          </m:r>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𝑠</m:t>
                              </m:r>
                            </m:e>
                            <m:sub>
                              <m:r>
                                <a:rPr lang="en-US" b="0" i="1" smtClean="0">
                                  <a:latin typeface="Cambria Math" panose="02040503050406030204" pitchFamily="18" charset="0"/>
                                </a:rPr>
                                <m:t>𝑗</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r>
                            <a:rPr lang="en-US" b="0" i="1" smtClean="0">
                              <a:latin typeface="Cambria Math" panose="02040503050406030204" pitchFamily="18" charset="0"/>
                            </a:rPr>
                            <m:t>𝜏</m:t>
                          </m:r>
                          <m:r>
                            <a:rPr lang="en-US" b="0" i="1" smtClean="0">
                              <a:latin typeface="Cambria Math" panose="02040503050406030204" pitchFamily="18" charset="0"/>
                            </a:rPr>
                            <m:t>.</m:t>
                          </m:r>
                          <m:r>
                            <a:rPr lang="en-US" b="0" i="1" smtClean="0">
                              <a:latin typeface="Cambria Math" panose="02040503050406030204" pitchFamily="18" charset="0"/>
                            </a:rPr>
                            <m:t>𝑣𝑠</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𝑗</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r>
                            <a:rPr lang="en-US" b="0" i="1" smtClean="0">
                              <a:latin typeface="Cambria Math" panose="02040503050406030204" pitchFamily="18" charset="0"/>
                            </a:rPr>
                            <m:t>𝑦</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𝑠</m:t>
                              </m:r>
                            </m:e>
                            <m:sub>
                              <m:r>
                                <a:rPr lang="en-US" b="0" i="1" smtClean="0">
                                  <a:latin typeface="Cambria Math" panose="02040503050406030204" pitchFamily="18" charset="0"/>
                                </a:rPr>
                                <m:t>𝑖</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r>
                            <a:rPr lang="en-US" b="0" i="1" smtClean="0">
                              <a:latin typeface="Cambria Math" panose="02040503050406030204" pitchFamily="18" charset="0"/>
                            </a:rPr>
                            <m:t>𝜏</m:t>
                          </m:r>
                          <m:r>
                            <a:rPr lang="en-US" b="0" i="1" smtClean="0">
                              <a:latin typeface="Cambria Math" panose="02040503050406030204" pitchFamily="18" charset="0"/>
                            </a:rPr>
                            <m:t>.</m:t>
                          </m:r>
                          <m:r>
                            <a:rPr lang="en-US" b="0" i="1" smtClean="0">
                              <a:latin typeface="Cambria Math" panose="02040503050406030204" pitchFamily="18" charset="0"/>
                            </a:rPr>
                            <m:t>𝑣𝑠</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𝑖</m:t>
                              </m:r>
                            </m:sub>
                            <m:sup>
                              <m:r>
                                <a:rPr lang="en-US" b="0" i="1" smtClean="0">
                                  <a:latin typeface="Cambria Math" panose="02040503050406030204" pitchFamily="18" charset="0"/>
                                </a:rPr>
                                <m:t>𝑛</m:t>
                              </m:r>
                            </m:sup>
                          </m:sSubSup>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𝑖</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r>
                                    <a:rPr lang="en-US" b="0" i="1" smtClean="0">
                                      <a:latin typeface="Cambria Math" panose="02040503050406030204" pitchFamily="18" charset="0"/>
                                    </a:rPr>
                                    <m:t>𝑗</m:t>
                                  </m:r>
                                </m:sub>
                                <m:sup>
                                  <m:r>
                                    <a:rPr lang="en-US" b="0" i="1" smtClean="0">
                                      <a:latin typeface="Cambria Math" panose="02040503050406030204" pitchFamily="18" charset="0"/>
                                    </a:rPr>
                                    <m:t>𝑛</m:t>
                                  </m:r>
                                </m:sup>
                              </m:sSubSup>
                            </m:e>
                          </m:d>
                        </m:e>
                        <m:sup>
                          <m:r>
                            <a:rPr lang="en-US" b="0" i="1" smtClean="0">
                              <a:latin typeface="Cambria Math" panose="02040503050406030204" pitchFamily="18" charset="0"/>
                            </a:rPr>
                            <m:t>2</m:t>
                          </m:r>
                        </m:sup>
                      </m:sSup>
                    </m:oMath>
                  </m:oMathPara>
                </a14:m>
                <a:endParaRPr lang="en-US" dirty="0" smtClean="0"/>
              </a:p>
              <a:p>
                <a:r>
                  <a:rPr lang="zh-CN" altLang="en-US" dirty="0" smtClean="0"/>
                  <a:t>为简化计算，令</a:t>
                </a:r>
                <a14:m>
                  <m:oMath xmlns:m="http://schemas.openxmlformats.org/officeDocument/2006/math">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𝑥</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𝑦</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rPr>
                      <m:t>𝑅</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rPr>
                      <m:t>𝑣𝑠𝑥</m:t>
                    </m:r>
                    <m:r>
                      <a:rPr lang="en-US" altLang="zh-CN" b="0" i="1" smtClean="0">
                        <a:latin typeface="Cambria Math" panose="02040503050406030204" pitchFamily="18" charset="0"/>
                      </a:rPr>
                      <m:t>=</m:t>
                    </m:r>
                    <m:r>
                      <a:rPr lang="en-US" altLang="zh-CN" b="0" i="1" smtClean="0">
                        <a:latin typeface="Cambria Math" panose="02040503050406030204" pitchFamily="18" charset="0"/>
                      </a:rPr>
                      <m:t>𝑣𝑠</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𝑣𝑠</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rPr>
                      <m:t>𝑣𝑠𝑦</m:t>
                    </m:r>
                    <m:r>
                      <a:rPr lang="en-US" altLang="zh-CN" b="0" i="1" smtClean="0">
                        <a:latin typeface="Cambria Math" panose="02040503050406030204" pitchFamily="18" charset="0"/>
                      </a:rPr>
                      <m:t>=</m:t>
                    </m:r>
                    <m:r>
                      <a:rPr lang="en-US" altLang="zh-CN" b="0" i="1" smtClean="0">
                        <a:latin typeface="Cambria Math" panose="02040503050406030204" pitchFamily="18" charset="0"/>
                      </a:rPr>
                      <m:t>𝑣𝑠</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𝑗</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𝑣𝑠</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rPr>
                      <m:t>𝑣𝑠</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𝑣𝑠</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𝑣𝑠</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𝑒</m:t>
                    </m:r>
                    <m:r>
                      <a:rPr lang="en-US" altLang="zh-CN" b="0" i="1" smtClean="0">
                        <a:latin typeface="Cambria Math" panose="02040503050406030204" pitchFamily="18" charset="0"/>
                      </a:rPr>
                      <m:t>.  </m:t>
                    </m:r>
                    <m:r>
                      <a:rPr lang="en-US" altLang="zh-CN" b="0" i="1" smtClean="0">
                        <a:latin typeface="Cambria Math" panose="02040503050406030204" pitchFamily="18" charset="0"/>
                      </a:rPr>
                      <m:t>𝑣𝑠𝑟</m:t>
                    </m:r>
                    <m:r>
                      <a:rPr lang="en-US" altLang="zh-CN" b="0" i="1" smtClean="0">
                        <a:latin typeface="Cambria Math" panose="02040503050406030204" pitchFamily="18" charset="0"/>
                      </a:rPr>
                      <m:t>=(</m:t>
                    </m:r>
                    <m:r>
                      <a:rPr lang="en-US" altLang="zh-CN" b="0" i="1" smtClean="0">
                        <a:latin typeface="Cambria Math" panose="02040503050406030204" pitchFamily="18" charset="0"/>
                      </a:rPr>
                      <m:t>𝑣𝑠𝑥</m:t>
                    </m:r>
                    <m:r>
                      <a:rPr lang="en-US" altLang="zh-CN" b="0" i="1" smtClean="0">
                        <a:latin typeface="Cambria Math" panose="02040503050406030204" pitchFamily="18" charset="0"/>
                      </a:rPr>
                      <m:t>,</m:t>
                    </m:r>
                    <m:r>
                      <a:rPr lang="en-US" altLang="zh-CN" b="0" i="1" smtClean="0">
                        <a:latin typeface="Cambria Math" panose="02040503050406030204" pitchFamily="18" charset="0"/>
                      </a:rPr>
                      <m:t>𝑣𝑠𝑦</m:t>
                    </m:r>
                    <m:r>
                      <a:rPr lang="en-US" altLang="zh-CN" b="0" i="1" smtClean="0">
                        <a:latin typeface="Cambria Math" panose="02040503050406030204" pitchFamily="18" charset="0"/>
                      </a:rPr>
                      <m:t>))</m:t>
                    </m:r>
                  </m:oMath>
                </a14:m>
                <a:r>
                  <a:rPr lang="zh-CN" altLang="en-US" dirty="0" smtClean="0"/>
                  <a:t>，则上式化简为：</a:t>
                </a:r>
                <a:endParaRPr lang="en-US" altLang="zh-CN" dirty="0" smtClean="0"/>
              </a:p>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𝑣𝑠</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𝑣𝑠</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𝜏</m:t>
                          </m:r>
                        </m:e>
                        <m:sup>
                          <m:r>
                            <a:rPr lang="en-US" b="0" i="1" smtClean="0">
                              <a:latin typeface="Cambria Math" panose="02040503050406030204" pitchFamily="18" charset="0"/>
                            </a:rPr>
                            <m:t>2</m:t>
                          </m:r>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𝑣𝑠𝑥</m:t>
                          </m:r>
                          <m:r>
                            <a:rPr lang="en-US" b="0" i="1" smtClean="0">
                              <a:latin typeface="Cambria Math" panose="02040503050406030204" pitchFamily="18" charset="0"/>
                            </a:rPr>
                            <m:t>+2</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𝑣𝑠𝑦</m:t>
                          </m:r>
                        </m:e>
                      </m:d>
                      <m:r>
                        <a:rPr lang="en-US" b="0" i="1" smtClean="0">
                          <a:latin typeface="Cambria Math" panose="02040503050406030204" pitchFamily="18" charset="0"/>
                        </a:rPr>
                        <m:t>∆</m:t>
                      </m:r>
                      <m:r>
                        <a:rPr lang="en-US" b="0" i="1" smtClean="0">
                          <a:latin typeface="Cambria Math" panose="02040503050406030204" pitchFamily="18" charset="0"/>
                        </a:rPr>
                        <m:t>𝜏</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=0</m:t>
                      </m:r>
                    </m:oMath>
                  </m:oMathPara>
                </a14:m>
                <a:endParaRPr lang="en-US"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𝜏</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𝑣𝑠𝑥</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𝑣𝑠𝑦</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𝑣𝑠𝑥</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𝑣𝑠𝑦</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𝑣𝑠</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m:t>
                              </m:r>
                            </m:e>
                          </m:rad>
                        </m:num>
                        <m:den>
                          <m:r>
                            <a:rPr lang="en-US" b="0" i="1" smtClean="0">
                              <a:latin typeface="Cambria Math" panose="02040503050406030204" pitchFamily="18" charset="0"/>
                            </a:rPr>
                            <m:t>𝑣𝑠</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den>
                      </m:f>
                    </m:oMath>
                  </m:oMathPara>
                </a14:m>
                <a:endParaRPr lang="en-US" dirty="0" smtClean="0"/>
              </a:p>
              <a:p>
                <a:r>
                  <a:rPr lang="zh-CN" altLang="en-US" dirty="0" smtClean="0"/>
                  <a:t>则发生碰撞的时间为</a:t>
                </a:r>
                <a14:m>
                  <m:oMath xmlns:m="http://schemas.openxmlformats.org/officeDocument/2006/math">
                    <m:r>
                      <a:rPr lang="en-US" altLang="zh-CN" b="0" i="1" smtClean="0">
                        <a:latin typeface="Cambria Math" panose="02040503050406030204" pitchFamily="18" charset="0"/>
                      </a:rPr>
                      <m:t>𝑑𝑡</m:t>
                    </m:r>
                    <m:r>
                      <a:rPr lang="en-US" altLang="zh-CN" b="0" i="1" smtClean="0">
                        <a:latin typeface="Cambria Math" panose="02040503050406030204" pitchFamily="18" charset="0"/>
                      </a:rPr>
                      <m:t>−∆</m:t>
                    </m:r>
                    <m:r>
                      <a:rPr lang="en-US" altLang="zh-CN" b="0" i="1" smtClean="0">
                        <a:latin typeface="Cambria Math" panose="02040503050406030204" pitchFamily="18" charset="0"/>
                      </a:rPr>
                      <m:t>𝜏</m:t>
                    </m:r>
                  </m:oMath>
                </a14:m>
                <a:r>
                  <a:rPr lang="zh-CN" altLang="en-US" dirty="0" smtClean="0"/>
                  <a:t>。这与</a:t>
                </a:r>
                <a:r>
                  <a:rPr lang="en-US" altLang="zh-CN" dirty="0" err="1" smtClean="0"/>
                  <a:t>xu&amp;Yu</a:t>
                </a:r>
                <a:r>
                  <a:rPr lang="en-US" altLang="zh-CN" dirty="0" smtClean="0"/>
                  <a:t>(1997)</a:t>
                </a:r>
                <a:r>
                  <a:rPr lang="zh-CN" altLang="en-US" dirty="0" smtClean="0"/>
                  <a:t>不一样，因为他们是根据新时刻的位置反推回去的，而此处的方法是根据旧时刻的位置顺推过去的。此法可能比</a:t>
                </a:r>
                <a:r>
                  <a:rPr lang="en-US" altLang="zh-CN" dirty="0" err="1" smtClean="0"/>
                  <a:t>Xu&amp;Yu</a:t>
                </a:r>
                <a:r>
                  <a:rPr lang="en-US" altLang="zh-CN" dirty="0" smtClean="0"/>
                  <a:t>(1997)</a:t>
                </a:r>
                <a:r>
                  <a:rPr lang="zh-CN" altLang="en-US" dirty="0" smtClean="0"/>
                  <a:t>更稳定，因为新时刻的位置需要新时刻的速度，而新时刻的速度需要旧时刻的力，位置等信息。</a:t>
                </a:r>
                <a:endParaRPr lang="en-US" altLang="zh-CN" dirty="0" smtClean="0"/>
              </a:p>
              <a:p>
                <a:endParaRPr lang="en-US" dirty="0"/>
              </a:p>
              <a:p>
                <a:pPr marL="285750" indent="-285750">
                  <a:buFont typeface="Wingdings" panose="05000000000000000000" pitchFamily="2" charset="2"/>
                  <a:buChar char="§"/>
                </a:pPr>
                <a:r>
                  <a:rPr lang="zh-CN" altLang="en-US" dirty="0" smtClean="0"/>
                  <a:t>因此，两颗粒由于相对运动而导致的法向撞击距离为：</a:t>
                </a:r>
                <a:endParaRPr lang="en-US" altLang="zh-CN"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𝑑𝑟𝑛</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𝑣𝑠𝑟</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𝑛</m:t>
                          </m:r>
                        </m:e>
                      </m:acc>
                      <m:r>
                        <a:rPr lang="en-US" b="0" i="1" smtClean="0">
                          <a:latin typeface="Cambria Math" panose="02040503050406030204" pitchFamily="18" charset="0"/>
                        </a:rPr>
                        <m:t>.(</m:t>
                      </m:r>
                      <m:r>
                        <a:rPr lang="en-US" b="0" i="1" smtClean="0">
                          <a:latin typeface="Cambria Math" panose="02040503050406030204" pitchFamily="18" charset="0"/>
                        </a:rPr>
                        <m:t>𝑑𝑡</m:t>
                      </m:r>
                      <m:r>
                        <a:rPr lang="en-US" b="0" i="1" smtClean="0">
                          <a:latin typeface="Cambria Math" panose="02040503050406030204" pitchFamily="18" charset="0"/>
                        </a:rPr>
                        <m:t>−∆</m:t>
                      </m:r>
                      <m:r>
                        <a:rPr lang="en-US" b="0" i="1" smtClean="0">
                          <a:latin typeface="Cambria Math" panose="02040503050406030204" pitchFamily="18" charset="0"/>
                        </a:rPr>
                        <m:t>𝜏</m:t>
                      </m:r>
                      <m:r>
                        <a:rPr lang="en-US" b="0" i="1" smtClean="0">
                          <a:latin typeface="Cambria Math" panose="02040503050406030204" pitchFamily="18" charset="0"/>
                        </a:rPr>
                        <m:t>)</m:t>
                      </m:r>
                    </m:oMath>
                  </m:oMathPara>
                </a14:m>
                <a:endParaRPr lang="en-US" dirty="0" smtClean="0"/>
              </a:p>
              <a:p>
                <a:pPr marL="285750" indent="-285750">
                  <a:buFont typeface="Wingdings" panose="05000000000000000000" pitchFamily="2" charset="2"/>
                  <a:buChar char="§"/>
                </a:pPr>
                <a:r>
                  <a:rPr lang="zh-CN" altLang="en-US" dirty="0" smtClean="0"/>
                  <a:t>切向撞击距离分为两部分，一部分是切向平动，另一部分是颗粒转动：</a:t>
                </a:r>
                <a:endParaRPr lang="en-US" altLang="zh-CN"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𝑑𝑟𝑡</m:t>
                      </m:r>
                      <m:r>
                        <a:rPr lang="en-US" b="0" i="1" smtClean="0">
                          <a:latin typeface="Cambria Math" panose="02040503050406030204" pitchFamily="18" charset="0"/>
                        </a:rPr>
                        <m:t>=</m:t>
                      </m:r>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𝑣𝑠𝑟</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𝜏</m:t>
                          </m:r>
                        </m:e>
                      </m:acc>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𝑑𝑡</m:t>
                          </m:r>
                          <m:r>
                            <a:rPr lang="en-US" b="0" i="1" smtClean="0">
                              <a:latin typeface="Cambria Math" panose="02040503050406030204" pitchFamily="18" charset="0"/>
                            </a:rPr>
                            <m:t>−∆</m:t>
                          </m:r>
                          <m:r>
                            <a:rPr lang="en-US" b="0" i="1" smtClean="0">
                              <a:latin typeface="Cambria Math" panose="02040503050406030204" pitchFamily="18" charset="0"/>
                            </a:rPr>
                            <m:t>𝜏</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𝑤</m:t>
                                  </m:r>
                                </m:e>
                              </m:acc>
                            </m:e>
                            <m:sub>
                              <m:r>
                                <a:rPr lang="en-US" b="0" i="1" smtClean="0">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acc>
                                <m:accPr>
                                  <m:chr m:val="⃗"/>
                                  <m:ctrlPr>
                                    <a:rPr lang="en-US"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𝑅</m:t>
                                  </m:r>
                                </m:e>
                              </m:acc>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𝑤</m:t>
                                  </m:r>
                                </m:e>
                              </m:acc>
                            </m:e>
                            <m:sub>
                              <m:r>
                                <a:rPr lang="en-US" b="0" i="1" smtClean="0">
                                  <a:latin typeface="Cambria Math" panose="02040503050406030204" pitchFamily="18" charset="0"/>
                                  <a:ea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𝑅</m:t>
                                  </m:r>
                                </m:e>
                              </m:acc>
                            </m:e>
                            <m:sub>
                              <m:r>
                                <a:rPr lang="en-US" b="0" i="1" smtClean="0">
                                  <a:latin typeface="Cambria Math" panose="02040503050406030204" pitchFamily="18" charset="0"/>
                                  <a:ea typeface="Cambria Math" panose="02040503050406030204" pitchFamily="18" charset="0"/>
                                </a:rPr>
                                <m:t>𝑗</m:t>
                              </m:r>
                            </m:sub>
                          </m:sSub>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𝜏</m:t>
                              </m:r>
                            </m:e>
                          </m:acc>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𝜏</m:t>
                      </m:r>
                      <m:r>
                        <a:rPr lang="en-US" b="0" i="1" smtClean="0">
                          <a:latin typeface="Cambria Math" panose="02040503050406030204" pitchFamily="18" charset="0"/>
                          <a:ea typeface="Cambria Math" panose="02040503050406030204" pitchFamily="18" charset="0"/>
                        </a:rPr>
                        <m:t>)</m:t>
                      </m:r>
                    </m:oMath>
                  </m:oMathPara>
                </a14:m>
                <a:endParaRPr lang="en-US" dirty="0" smtClean="0"/>
              </a:p>
              <a:p>
                <a:r>
                  <a:rPr lang="zh-CN" altLang="en-US" dirty="0"/>
                  <a:t>颗</a:t>
                </a:r>
                <a:r>
                  <a:rPr lang="zh-CN" altLang="en-US" dirty="0" smtClean="0"/>
                  <a:t>粒转动部分在数值上为：角速度*时间</a:t>
                </a:r>
                <a:r>
                  <a:rPr lang="en-US" altLang="zh-CN" dirty="0" smtClean="0"/>
                  <a:t>=</a:t>
                </a:r>
                <a:r>
                  <a:rPr lang="zh-CN" altLang="en-US" dirty="0" smtClean="0"/>
                  <a:t>角度，角度*半径</a:t>
                </a:r>
                <a:r>
                  <a:rPr lang="en-US" altLang="zh-CN" dirty="0" smtClean="0"/>
                  <a:t>=</a:t>
                </a:r>
                <a:r>
                  <a:rPr lang="zh-CN" altLang="en-US" dirty="0" smtClean="0"/>
                  <a:t>弧长，方向由右手螺旋定则确定，其实就是沿着切线方向划过的距离。</a:t>
                </a:r>
                <a:endParaRPr lang="en-US" altLang="zh-CN" dirty="0" smtClean="0"/>
              </a:p>
              <a:p>
                <a:endParaRPr lang="en-US" dirty="0"/>
              </a:p>
              <a:p>
                <a:pPr marL="285750" indent="-285750">
                  <a:buFont typeface="Wingdings" panose="05000000000000000000" pitchFamily="2" charset="2"/>
                  <a:buChar char="§"/>
                </a:pPr>
                <a:r>
                  <a:rPr lang="zh-CN" altLang="en-US" dirty="0" smtClean="0"/>
                  <a:t>若两颗粒从上一时刻开始便发生撞击，即</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𝜏</m:t>
                    </m:r>
                    <m:r>
                      <a:rPr lang="en-US" altLang="zh-CN" b="0" i="1" smtClean="0">
                        <a:latin typeface="Cambria Math" panose="02040503050406030204" pitchFamily="18" charset="0"/>
                      </a:rPr>
                      <m:t>=0</m:t>
                    </m:r>
                  </m:oMath>
                </a14:m>
                <a:r>
                  <a:rPr lang="zh-CN" altLang="en-US" dirty="0" smtClean="0"/>
                  <a:t>，则法向撞击距离和切向撞击距离也可用上式表达。</a:t>
                </a:r>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781665" y="368710"/>
                <a:ext cx="10825316" cy="7304115"/>
              </a:xfrm>
              <a:prstGeom prst="rect">
                <a:avLst/>
              </a:prstGeom>
              <a:blipFill>
                <a:blip r:embed="rId3"/>
                <a:stretch>
                  <a:fillRect l="-450" t="-417" r="-507" b="-334"/>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12192000" y="3739161"/>
            <a:ext cx="1676444" cy="3118839"/>
          </a:xfrm>
          <a:prstGeom prst="rect">
            <a:avLst/>
          </a:prstGeom>
          <a:ln>
            <a:solidFill>
              <a:schemeClr val="tx1"/>
            </a:solidFill>
          </a:ln>
        </p:spPr>
      </p:pic>
    </p:spTree>
    <p:extLst>
      <p:ext uri="{BB962C8B-B14F-4D97-AF65-F5344CB8AC3E}">
        <p14:creationId xmlns:p14="http://schemas.microsoft.com/office/powerpoint/2010/main" val="1997779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3032023" y="213852"/>
                <a:ext cx="6127955" cy="506421"/>
              </a:xfrm>
              <a:prstGeom prst="rect">
                <a:avLst/>
              </a:prstGeom>
              <a:noFill/>
            </p:spPr>
            <p:txBody>
              <a:bodyPr wrap="square" rtlCol="0">
                <a:spAutoFit/>
              </a:bodyPr>
              <a:lstStyle/>
              <a:p>
                <a:pPr algn="ctr"/>
                <a:r>
                  <a:rPr lang="en-US" sz="2400" dirty="0" smtClean="0"/>
                  <a:t>Viscous damping force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𝐹𝐷</m:t>
                        </m:r>
                      </m:e>
                    </m:acc>
                  </m:oMath>
                </a14:m>
                <a:endParaRPr lang="en-US" sz="2400" dirty="0"/>
              </a:p>
            </p:txBody>
          </p:sp>
        </mc:Choice>
        <mc:Fallback xmlns="">
          <p:sp>
            <p:nvSpPr>
              <p:cNvPr id="2" name="TextBox 1"/>
              <p:cNvSpPr txBox="1">
                <a:spLocks noRot="1" noChangeAspect="1" noMove="1" noResize="1" noEditPoints="1" noAdjustHandles="1" noChangeArrowheads="1" noChangeShapeType="1" noTextEdit="1"/>
              </p:cNvSpPr>
              <p:nvPr/>
            </p:nvSpPr>
            <p:spPr>
              <a:xfrm>
                <a:off x="3032023" y="213852"/>
                <a:ext cx="6127955" cy="506421"/>
              </a:xfrm>
              <a:prstGeom prst="rect">
                <a:avLst/>
              </a:prstGeom>
              <a:blipFill>
                <a:blip r:embed="rId3"/>
                <a:stretch>
                  <a:fillRect t="-1205" b="-265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722671" y="803787"/>
                <a:ext cx="11009671" cy="2775953"/>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粘性阻尼（</a:t>
                </a:r>
                <a:r>
                  <a:rPr lang="en-US" altLang="zh-CN" dirty="0" smtClean="0"/>
                  <a:t>damping</a:t>
                </a:r>
                <a:r>
                  <a:rPr lang="zh-CN" altLang="en-US" dirty="0" smtClean="0"/>
                  <a:t>）是</a:t>
                </a:r>
                <a:r>
                  <a:rPr lang="zh-CN" altLang="en-US" dirty="0"/>
                  <a:t>指当振动速度不大时，由于介质粘性引起的阻力近似地与速度成正</a:t>
                </a:r>
                <a:r>
                  <a:rPr lang="zh-CN" altLang="en-US" dirty="0" smtClean="0"/>
                  <a:t>比，可分解为径向和切向阻尼：</a:t>
                </a:r>
                <a:endParaRPr lang="en-US" altLang="zh-CN" dirty="0" smtClean="0"/>
              </a:p>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𝐹𝐷</m:t>
                          </m:r>
                        </m:e>
                      </m:acc>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𝐹𝐷𝑁</m:t>
                          </m:r>
                        </m:e>
                      </m:acc>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𝐹𝐷𝑇</m:t>
                          </m:r>
                        </m:e>
                      </m:acc>
                    </m:oMath>
                  </m:oMathPara>
                </a14:m>
                <a:endParaRPr lang="en-US" altLang="zh-CN" dirty="0" smtClean="0"/>
              </a:p>
              <a:p>
                <a:pPr marL="285750" indent="-285750">
                  <a:buFont typeface="Wingdings" panose="05000000000000000000" pitchFamily="2" charset="2"/>
                  <a:buChar char="§"/>
                </a:pPr>
                <a:r>
                  <a:rPr lang="zh-CN" altLang="en-US" dirty="0" smtClean="0"/>
                  <a:t>径向</a:t>
                </a:r>
                <a:r>
                  <a:rPr lang="en-US" altLang="zh-CN" dirty="0" smtClean="0"/>
                  <a:t>:</a:t>
                </a:r>
              </a:p>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𝐹𝐷𝑁</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𝜂</m:t>
                      </m:r>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𝑣𝑠𝑟</m:t>
                          </m:r>
                        </m:e>
                      </m:acc>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𝑛</m:t>
                          </m:r>
                        </m:e>
                      </m:acc>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𝑛</m:t>
                          </m:r>
                        </m:e>
                      </m:acc>
                    </m:oMath>
                  </m:oMathPara>
                </a14:m>
                <a:endParaRPr lang="en-US" dirty="0"/>
              </a:p>
              <a:p>
                <a:pPr marL="285750" indent="-285750">
                  <a:buFont typeface="Wingdings" panose="05000000000000000000" pitchFamily="2" charset="2"/>
                  <a:buChar char="§"/>
                </a:pPr>
                <a:r>
                  <a:rPr lang="zh-CN" altLang="en-US" dirty="0" smtClean="0"/>
                  <a:t>切向，包括切向平动和颗粒转动：</a:t>
                </a:r>
                <a:endParaRPr lang="en-US" altLang="zh-CN" dirty="0" smtClean="0"/>
              </a:p>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𝐹𝐷𝑇</m:t>
                          </m:r>
                        </m:e>
                      </m:acc>
                      <m:r>
                        <a:rPr lang="en-US" b="0" i="1" smtClean="0">
                          <a:latin typeface="Cambria Math" panose="02040503050406030204" pitchFamily="18" charset="0"/>
                        </a:rPr>
                        <m:t>=−</m:t>
                      </m:r>
                      <m:r>
                        <a:rPr lang="en-US" b="0" i="1" smtClean="0">
                          <a:latin typeface="Cambria Math" panose="02040503050406030204" pitchFamily="18" charset="0"/>
                        </a:rPr>
                        <m:t>𝜂</m:t>
                      </m:r>
                      <m:r>
                        <a:rPr lang="en-US" b="0" i="1" smtClean="0">
                          <a:latin typeface="Cambria Math" panose="02040503050406030204" pitchFamily="18" charset="0"/>
                        </a:rPr>
                        <m:t>[</m:t>
                      </m:r>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𝑣𝑠𝑟</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𝜏</m:t>
                              </m:r>
                            </m:e>
                          </m:acc>
                        </m:e>
                      </m:d>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𝜏</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𝑤</m:t>
                              </m:r>
                            </m:e>
                          </m:acc>
                        </m:e>
                        <m:sub>
                          <m:r>
                            <a:rPr lang="en-US" b="0" i="1" smtClean="0">
                              <a:latin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𝑅</m:t>
                              </m:r>
                            </m:e>
                          </m:acc>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𝑤</m:t>
                              </m:r>
                            </m:e>
                          </m:acc>
                        </m:e>
                        <m:sub>
                          <m:r>
                            <a:rPr lang="en-US" b="0" i="1" smtClean="0">
                              <a:latin typeface="Cambria Math" panose="02040503050406030204" pitchFamily="18" charset="0"/>
                              <a:ea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𝑅</m:t>
                              </m:r>
                            </m:e>
                          </m:acc>
                        </m:e>
                        <m:sub>
                          <m:r>
                            <a:rPr lang="en-US" b="0" i="1" smtClean="0">
                              <a:latin typeface="Cambria Math" panose="02040503050406030204" pitchFamily="18" charset="0"/>
                              <a:ea typeface="Cambria Math" panose="02040503050406030204" pitchFamily="18" charset="0"/>
                            </a:rPr>
                            <m:t>𝑗</m:t>
                          </m:r>
                        </m:sub>
                      </m:sSub>
                      <m:r>
                        <a:rPr lang="en-US" b="0" i="1" smtClean="0">
                          <a:latin typeface="Cambria Math" panose="02040503050406030204" pitchFamily="18" charset="0"/>
                        </a:rPr>
                        <m:t>)]</m:t>
                      </m:r>
                    </m:oMath>
                  </m:oMathPara>
                </a14:m>
                <a:endParaRPr lang="en-US" dirty="0" smtClean="0"/>
              </a:p>
              <a:p>
                <a:endParaRPr lang="en-US" dirty="0"/>
              </a:p>
              <a:p>
                <a:r>
                  <a:rPr lang="zh-CN" altLang="en-US" dirty="0"/>
                  <a:t>如</a:t>
                </a:r>
                <a:r>
                  <a:rPr lang="zh-CN" altLang="en-US" dirty="0" smtClean="0"/>
                  <a:t>果发生了滑动（</a:t>
                </a:r>
                <a:r>
                  <a:rPr lang="en-US" altLang="zh-CN" dirty="0" smtClean="0"/>
                  <a:t>sliding</a:t>
                </a:r>
                <a:r>
                  <a:rPr lang="zh-CN" altLang="en-US" dirty="0" smtClean="0"/>
                  <a:t>），则只考虑</a:t>
                </a:r>
                <a14:m>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𝐹𝐶𝑁</m:t>
                        </m:r>
                      </m:e>
                    </m:acc>
                    <m:r>
                      <a:rPr lang="en-US" altLang="zh-CN" b="0" i="1" smtClean="0">
                        <a:latin typeface="Cambria Math" panose="02040503050406030204" pitchFamily="18" charset="0"/>
                      </a:rPr>
                      <m:t>, </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𝐹𝐶𝑇</m:t>
                        </m:r>
                      </m:e>
                    </m:acc>
                  </m:oMath>
                </a14:m>
                <a:r>
                  <a:rPr lang="zh-CN" altLang="en-US" dirty="0" smtClean="0"/>
                  <a:t>不考虑</a:t>
                </a:r>
                <a14:m>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𝐹𝐷𝑁</m:t>
                        </m:r>
                      </m:e>
                    </m:acc>
                    <m:r>
                      <a:rPr lang="en-US" altLang="zh-CN" b="0" i="1" smtClean="0">
                        <a:latin typeface="Cambria Math" panose="02040503050406030204" pitchFamily="18" charset="0"/>
                      </a:rPr>
                      <m:t>, </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𝐹𝐷𝑇</m:t>
                        </m:r>
                      </m:e>
                    </m:acc>
                  </m:oMath>
                </a14:m>
                <a:r>
                  <a:rPr lang="zh-CN" altLang="en-US" dirty="0" smtClean="0"/>
                  <a:t>。</a:t>
                </a:r>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722671" y="803787"/>
                <a:ext cx="11009671" cy="2775953"/>
              </a:xfrm>
              <a:prstGeom prst="rect">
                <a:avLst/>
              </a:prstGeom>
              <a:blipFill>
                <a:blip r:embed="rId4"/>
                <a:stretch>
                  <a:fillRect l="-498" t="-1319" b="-1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152525" y="3714750"/>
                <a:ext cx="9886950" cy="506421"/>
              </a:xfrm>
              <a:prstGeom prst="rect">
                <a:avLst/>
              </a:prstGeom>
              <a:noFill/>
            </p:spPr>
            <p:txBody>
              <a:bodyPr wrap="square" rtlCol="0">
                <a:spAutoFit/>
              </a:bodyPr>
              <a:lstStyle/>
              <a:p>
                <a:pPr algn="ctr"/>
                <a:r>
                  <a:rPr lang="en-US" altLang="zh-CN" sz="2400" dirty="0" smtClean="0"/>
                  <a:t>Fluid drag force </a:t>
                </a:r>
                <a14:m>
                  <m:oMath xmlns:m="http://schemas.openxmlformats.org/officeDocument/2006/math">
                    <m:acc>
                      <m:accPr>
                        <m:chr m:val="⃗"/>
                        <m:ctrlPr>
                          <a:rPr lang="en-US" altLang="zh-CN" sz="2400" i="1" smtClean="0">
                            <a:latin typeface="Cambria Math" panose="02040503050406030204" pitchFamily="18" charset="0"/>
                          </a:rPr>
                        </m:ctrlPr>
                      </m:accPr>
                      <m:e>
                        <m:r>
                          <a:rPr lang="en-US" altLang="zh-CN" sz="2400" b="0" i="1" smtClean="0">
                            <a:latin typeface="Cambria Math" panose="02040503050406030204" pitchFamily="18" charset="0"/>
                          </a:rPr>
                          <m:t>𝐹𝐹𝐷</m:t>
                        </m:r>
                      </m:e>
                    </m:acc>
                  </m:oMath>
                </a14:m>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1152525" y="3714750"/>
                <a:ext cx="9886950" cy="506421"/>
              </a:xfrm>
              <a:prstGeom prst="rect">
                <a:avLst/>
              </a:prstGeom>
              <a:blipFill>
                <a:blip r:embed="rId5"/>
                <a:stretch>
                  <a:fillRect t="-1205" b="-265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722671" y="4221171"/>
                <a:ext cx="11347409" cy="3937040"/>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流体对每个颗粒均存在拖拽力；</a:t>
                </a:r>
                <a:endParaRPr lang="en-US" altLang="zh-CN" dirty="0" smtClean="0"/>
              </a:p>
              <a:p>
                <a:pPr marL="285750" indent="-285750">
                  <a:buFont typeface="Wingdings" panose="05000000000000000000" pitchFamily="2" charset="2"/>
                  <a:buChar char="§"/>
                </a:pPr>
                <a:r>
                  <a:rPr lang="en-US" dirty="0" smtClean="0"/>
                  <a:t>Di </a:t>
                </a:r>
                <a:r>
                  <a:rPr lang="en-US" dirty="0" err="1" smtClean="0"/>
                  <a:t>Felice</a:t>
                </a:r>
                <a:r>
                  <a:rPr lang="en-US" dirty="0" smtClean="0"/>
                  <a:t>(1994)</a:t>
                </a:r>
                <a:r>
                  <a:rPr lang="zh-CN" altLang="en-US" dirty="0" smtClean="0"/>
                  <a:t>提出流体对颗粒的拖拽力涉及颗粒附近的自由空间体积百分数</a:t>
                </a:r>
                <a14:m>
                  <m:oMath xmlns:m="http://schemas.openxmlformats.org/officeDocument/2006/math">
                    <m:r>
                      <a:rPr lang="en-US" altLang="zh-CN" b="0" i="1" smtClean="0">
                        <a:latin typeface="Cambria Math" panose="02040503050406030204" pitchFamily="18" charset="0"/>
                      </a:rPr>
                      <m:t>𝜀</m:t>
                    </m:r>
                  </m:oMath>
                </a14:m>
                <a:r>
                  <a:rPr lang="zh-CN" altLang="en-US" dirty="0" smtClean="0"/>
                  <a:t>，颗粒大小</a:t>
                </a:r>
                <a14:m>
                  <m:oMath xmlns:m="http://schemas.openxmlformats.org/officeDocument/2006/math">
                    <m:r>
                      <a:rPr lang="en-US" altLang="zh-CN" b="0" i="1" smtClean="0">
                        <a:latin typeface="Cambria Math" panose="02040503050406030204" pitchFamily="18" charset="0"/>
                      </a:rPr>
                      <m:t>𝑅</m:t>
                    </m:r>
                  </m:oMath>
                </a14:m>
                <a:r>
                  <a:rPr lang="zh-CN" altLang="en-US" dirty="0" smtClean="0"/>
                  <a:t>，颗粒与流体的相对速度</a:t>
                </a:r>
                <a14:m>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𝑢</m:t>
                        </m:r>
                      </m:e>
                    </m:acc>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𝑣</m:t>
                        </m:r>
                      </m:e>
                    </m:acc>
                  </m:oMath>
                </a14:m>
                <a:r>
                  <a:rPr lang="zh-CN" altLang="en-US" dirty="0" smtClean="0"/>
                  <a:t>，流体密度</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𝑓</m:t>
                        </m:r>
                      </m:sub>
                    </m:sSub>
                  </m:oMath>
                </a14:m>
                <a:r>
                  <a:rPr lang="zh-CN" altLang="en-US" dirty="0" smtClean="0"/>
                  <a:t>，流体粘度</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𝜇</m:t>
                        </m:r>
                      </m:e>
                      <m:sub>
                        <m:r>
                          <a:rPr lang="en-US" altLang="zh-CN" b="0" i="1" smtClean="0">
                            <a:latin typeface="Cambria Math" panose="02040503050406030204" pitchFamily="18" charset="0"/>
                          </a:rPr>
                          <m:t>𝑓</m:t>
                        </m:r>
                      </m:sub>
                    </m:sSub>
                  </m:oMath>
                </a14:m>
                <a:r>
                  <a:rPr lang="zh-CN" altLang="en-US" dirty="0" smtClean="0"/>
                  <a:t>，颗粒雷诺数</a:t>
                </a:r>
                <a14:m>
                  <m:oMath xmlns:m="http://schemas.openxmlformats.org/officeDocument/2006/math">
                    <m:r>
                      <a:rPr lang="en-US" altLang="zh-CN" b="0" i="1" smtClean="0">
                        <a:latin typeface="Cambria Math" panose="02040503050406030204" pitchFamily="18" charset="0"/>
                      </a:rPr>
                      <m:t>𝑅𝑒𝑝</m:t>
                    </m:r>
                  </m:oMath>
                </a14:m>
                <a:r>
                  <a:rPr lang="zh-CN" altLang="en-US" dirty="0" smtClean="0"/>
                  <a:t>：</a:t>
                </a:r>
                <a:endParaRPr lang="en-US" altLang="zh-CN" dirty="0" smtClean="0"/>
              </a:p>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𝐹𝐹𝐷</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𝐹𝐹𝐷</m:t>
                              </m:r>
                            </m:e>
                          </m:acc>
                        </m:e>
                        <m:sub>
                          <m:r>
                            <a:rPr lang="en-US" b="0" i="1" smtClean="0">
                              <a:latin typeface="Cambria Math" panose="02040503050406030204" pitchFamily="18" charset="0"/>
                            </a:rPr>
                            <m:t>0</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1" smtClean="0">
                              <a:latin typeface="Cambria Math" panose="02040503050406030204" pitchFamily="18" charset="0"/>
                            </a:rPr>
                            <m:t>ε</m:t>
                          </m:r>
                        </m:e>
                        <m:sup>
                          <m:r>
                            <a:rPr lang="en-US" b="0" i="1" smtClean="0">
                              <a:latin typeface="Cambria Math" panose="02040503050406030204" pitchFamily="18" charset="0"/>
                            </a:rPr>
                            <m:t>−</m:t>
                          </m:r>
                          <m:r>
                            <a:rPr lang="en-US" b="0" i="1" smtClean="0">
                              <a:latin typeface="Cambria Math" panose="02040503050406030204" pitchFamily="18" charset="0"/>
                            </a:rPr>
                            <m:t>𝜒</m:t>
                          </m:r>
                        </m:sup>
                      </m:sSup>
                    </m:oMath>
                  </m:oMathPara>
                </a14:m>
                <a:endParaRPr lang="en-US" b="0" dirty="0" smtClean="0"/>
              </a:p>
              <a:p>
                <a:r>
                  <a:rPr lang="zh-CN" altLang="en-US" dirty="0" smtClean="0"/>
                  <a:t>其中，</a:t>
                </a:r>
                <a14:m>
                  <m:oMath xmlns:m="http://schemas.openxmlformats.org/officeDocument/2006/math">
                    <m:sSub>
                      <m:sSubPr>
                        <m:ctrlPr>
                          <a:rPr lang="en-US" altLang="zh-CN" b="0" i="1" smtClean="0">
                            <a:latin typeface="Cambria Math" panose="02040503050406030204" pitchFamily="18" charset="0"/>
                          </a:rPr>
                        </m:ctrlPr>
                      </m:sSubPr>
                      <m:e>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𝐹𝐹𝐷</m:t>
                            </m:r>
                          </m:e>
                        </m:acc>
                      </m:e>
                      <m:sub>
                        <m:r>
                          <a:rPr lang="en-US" altLang="zh-CN" b="0" i="1" smtClean="0">
                            <a:latin typeface="Cambria Math" panose="02040503050406030204" pitchFamily="18" charset="0"/>
                          </a:rPr>
                          <m:t>0</m:t>
                        </m:r>
                      </m:sub>
                    </m:sSub>
                  </m:oMath>
                </a14:m>
                <a:r>
                  <a:rPr lang="zh-CN" altLang="en-US" dirty="0" smtClean="0"/>
                  <a:t>表示单个颗粒在纯流体中所受到的拖拽力（即没有其他颗粒的作用）：</a:t>
                </a:r>
                <a:endParaRPr lang="en-US" altLang="zh-CN" dirty="0" smtClean="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𝐹𝐹𝐷</m:t>
                              </m:r>
                            </m:e>
                          </m:acc>
                        </m:e>
                        <m:sub>
                          <m:r>
                            <a:rPr lang="en-US" b="0" i="1" smtClean="0">
                              <a:latin typeface="Cambria Math" panose="02040503050406030204" pitchFamily="18" charset="0"/>
                            </a:rPr>
                            <m:t>0</m:t>
                          </m:r>
                        </m:sub>
                      </m:sSub>
                      <m:r>
                        <a:rPr lang="en-US" b="0" i="1" smtClean="0">
                          <a:latin typeface="Cambria Math" panose="02040503050406030204" pitchFamily="18" charset="0"/>
                        </a:rPr>
                        <m:t>=0.5</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𝑑</m:t>
                          </m:r>
                          <m:r>
                            <a:rPr lang="en-US" b="0" i="1" smtClean="0">
                              <a:latin typeface="Cambria Math" panose="02040503050406030204" pitchFamily="18" charset="0"/>
                            </a:rPr>
                            <m:t>0</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𝑓</m:t>
                          </m:r>
                        </m:sub>
                      </m:sSub>
                      <m:r>
                        <a:rPr lang="en-US" b="0" i="1" smtClean="0">
                          <a:latin typeface="Cambria Math" panose="02040503050406030204" pitchFamily="18" charset="0"/>
                        </a:rPr>
                        <m:t>𝜋</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𝑢</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𝑢</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b="0" i="1" smtClean="0">
                          <a:latin typeface="Cambria Math" panose="02040503050406030204" pitchFamily="18" charset="0"/>
                        </a:rPr>
                        <m:t>)</m:t>
                      </m:r>
                    </m:oMath>
                  </m:oMathPara>
                </a14:m>
                <a:endParaRPr lang="en-US"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𝜒</m:t>
                      </m:r>
                      <m:r>
                        <a:rPr lang="en-US" b="0" i="1" smtClean="0">
                          <a:latin typeface="Cambria Math" panose="02040503050406030204" pitchFamily="18" charset="0"/>
                        </a:rPr>
                        <m:t>=3.7−0.65∗</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1.5−</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𝑅𝑒</m:t>
                                                  </m:r>
                                                </m:e>
                                              </m:d>
                                            </m:e>
                                          </m:func>
                                        </m:e>
                                      </m:d>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den>
                              </m:f>
                            </m:e>
                          </m:d>
                        </m:e>
                      </m:func>
                    </m:oMath>
                  </m:oMathPara>
                </a14:m>
                <a:endParaRPr lang="en-US" dirty="0" smtClean="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𝑑</m:t>
                          </m:r>
                          <m:r>
                            <a:rPr lang="en-US" b="0" i="1" smtClean="0">
                              <a:latin typeface="Cambria Math" panose="02040503050406030204" pitchFamily="18" charset="0"/>
                            </a:rPr>
                            <m:t>0</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0.63+</m:t>
                              </m:r>
                              <m:f>
                                <m:fPr>
                                  <m:ctrlPr>
                                    <a:rPr lang="en-US" b="0" i="1" smtClean="0">
                                      <a:latin typeface="Cambria Math" panose="02040503050406030204" pitchFamily="18" charset="0"/>
                                    </a:rPr>
                                  </m:ctrlPr>
                                </m:fPr>
                                <m:num>
                                  <m:r>
                                    <a:rPr lang="en-US" b="0" i="1" smtClean="0">
                                      <a:latin typeface="Cambria Math" panose="02040503050406030204" pitchFamily="18" charset="0"/>
                                    </a:rPr>
                                    <m:t>4.8</m:t>
                                  </m:r>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𝑅𝑒𝑝</m:t>
                                      </m:r>
                                    </m:e>
                                  </m:rad>
                                </m:den>
                              </m:f>
                            </m:e>
                          </m:d>
                        </m:e>
                        <m:sup>
                          <m:r>
                            <a:rPr lang="en-US" b="0" i="1" smtClean="0">
                              <a:latin typeface="Cambria Math" panose="02040503050406030204" pitchFamily="18" charset="0"/>
                            </a:rPr>
                            <m:t>2</m:t>
                          </m:r>
                        </m:sup>
                      </m:sSup>
                    </m:oMath>
                  </m:oMathPara>
                </a14:m>
                <a:endParaRPr lang="en-US"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𝑅𝑒𝑝</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𝑓</m:t>
                              </m:r>
                            </m:sub>
                          </m:sSub>
                          <m:r>
                            <a:rPr lang="en-US" b="0" i="1" smtClean="0">
                              <a:latin typeface="Cambria Math" panose="02040503050406030204" pitchFamily="18" charset="0"/>
                            </a:rPr>
                            <m:t>𝑅</m:t>
                          </m:r>
                          <m:d>
                            <m:dPr>
                              <m:begChr m:val="|"/>
                              <m:endChr m:val="|"/>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𝑢</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e>
                          </m:d>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𝑓</m:t>
                              </m:r>
                            </m:sub>
                          </m:sSub>
                        </m:den>
                      </m:f>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722671" y="4221171"/>
                <a:ext cx="11347409" cy="3937040"/>
              </a:xfrm>
              <a:prstGeom prst="rect">
                <a:avLst/>
              </a:prstGeom>
              <a:blipFill>
                <a:blip r:embed="rId6"/>
                <a:stretch>
                  <a:fillRect l="-484" t="-774"/>
                </a:stretch>
              </a:blipFill>
            </p:spPr>
            <p:txBody>
              <a:bodyPr/>
              <a:lstStyle/>
              <a:p>
                <a:r>
                  <a:rPr lang="en-US">
                    <a:noFill/>
                  </a:rPr>
                  <a:t> </a:t>
                </a:r>
              </a:p>
            </p:txBody>
          </p:sp>
        </mc:Fallback>
      </mc:AlternateContent>
    </p:spTree>
    <p:extLst>
      <p:ext uri="{BB962C8B-B14F-4D97-AF65-F5344CB8AC3E}">
        <p14:creationId xmlns:p14="http://schemas.microsoft.com/office/powerpoint/2010/main" val="3871426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777240" y="514350"/>
                <a:ext cx="10481310" cy="646331"/>
              </a:xfrm>
              <a:prstGeom prst="rect">
                <a:avLst/>
              </a:prstGeom>
              <a:noFill/>
            </p:spPr>
            <p:txBody>
              <a:bodyPr wrap="square" rtlCol="0">
                <a:spAutoFit/>
              </a:bodyPr>
              <a:lstStyle/>
              <a:p>
                <a:r>
                  <a:rPr lang="zh-CN" altLang="en-US" b="0" dirty="0" smtClean="0"/>
                  <a:t>注意</a:t>
                </a:r>
                <a:r>
                  <a:rPr lang="en-US" altLang="zh-CN" b="0" dirty="0" smtClean="0"/>
                  <a:t>1</a:t>
                </a:r>
                <a:r>
                  <a:rPr lang="zh-CN" altLang="en-US" b="0" dirty="0" smtClean="0"/>
                  <a:t>：</a:t>
                </a:r>
                <a14:m>
                  <m:oMath xmlns:m="http://schemas.openxmlformats.org/officeDocument/2006/math">
                    <m:r>
                      <a:rPr lang="en-US" b="0" i="1" smtClean="0">
                        <a:latin typeface="Cambria Math" panose="02040503050406030204" pitchFamily="18" charset="0"/>
                      </a:rPr>
                      <m:t>𝜀</m:t>
                    </m:r>
                    <m:r>
                      <a:rPr lang="zh-CN" altLang="en-US" i="1">
                        <a:latin typeface="Cambria Math" panose="02040503050406030204" pitchFamily="18" charset="0"/>
                      </a:rPr>
                      <m:t>仅</m:t>
                    </m:r>
                  </m:oMath>
                </a14:m>
                <a:r>
                  <a:rPr lang="zh-CN" altLang="en-US" dirty="0" smtClean="0"/>
                  <a:t>包括颗粒在目标网格以内的体积！</a:t>
                </a:r>
                <a:endParaRPr lang="en-US" altLang="zh-CN" dirty="0" smtClean="0"/>
              </a:p>
              <a:p>
                <a:r>
                  <a:rPr lang="zh-CN" altLang="en-US" dirty="0"/>
                  <a:t>注</a:t>
                </a:r>
                <a:r>
                  <a:rPr lang="zh-CN" altLang="en-US" dirty="0" smtClean="0"/>
                  <a:t>意</a:t>
                </a:r>
                <a:r>
                  <a:rPr lang="en-US" altLang="zh-CN" dirty="0" smtClean="0"/>
                  <a:t>2</a:t>
                </a:r>
                <a:r>
                  <a:rPr lang="zh-CN" altLang="en-US" dirty="0" smtClean="0"/>
                  <a:t>：其他作用力可参考</a:t>
                </a:r>
                <a:r>
                  <a:rPr lang="en-US" altLang="zh-CN" dirty="0" smtClean="0"/>
                  <a:t>H.P. Zhu(2007</a:t>
                </a:r>
                <a:r>
                  <a:rPr lang="zh-CN" altLang="en-US" dirty="0" smtClean="0"/>
                  <a:t>文章</a:t>
                </a:r>
                <a:r>
                  <a:rPr lang="en-US" altLang="zh-CN" dirty="0" smtClean="0"/>
                  <a:t>)</a:t>
                </a:r>
                <a:r>
                  <a:rPr lang="zh-CN" altLang="en-US" dirty="0" smtClean="0"/>
                  <a:t>！</a:t>
                </a:r>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777240" y="514350"/>
                <a:ext cx="10481310" cy="646331"/>
              </a:xfrm>
              <a:prstGeom prst="rect">
                <a:avLst/>
              </a:prstGeom>
              <a:blipFill>
                <a:blip r:embed="rId2"/>
                <a:stretch>
                  <a:fillRect l="-524" t="-4717" b="-14151"/>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867514" y="1160681"/>
            <a:ext cx="7019185" cy="5722234"/>
          </a:xfrm>
          <a:prstGeom prst="rect">
            <a:avLst/>
          </a:prstGeom>
        </p:spPr>
      </p:pic>
    </p:spTree>
    <p:extLst>
      <p:ext uri="{BB962C8B-B14F-4D97-AF65-F5344CB8AC3E}">
        <p14:creationId xmlns:p14="http://schemas.microsoft.com/office/powerpoint/2010/main" val="14010104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12387</TotalTime>
  <Words>8191</Words>
  <Application>Microsoft Office PowerPoint</Application>
  <PresentationFormat>Widescreen</PresentationFormat>
  <Paragraphs>412</Paragraphs>
  <Slides>38</Slides>
  <Notes>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38</vt:i4>
      </vt:variant>
    </vt:vector>
  </HeadingPairs>
  <TitlesOfParts>
    <vt:vector size="50" baseType="lpstr">
      <vt:lpstr>AdvTTf331adb4.B</vt:lpstr>
      <vt:lpstr>等线</vt:lpstr>
      <vt:lpstr>MathPackOne</vt:lpstr>
      <vt:lpstr>Times-Bold</vt:lpstr>
      <vt:lpstr>Arial</vt:lpstr>
      <vt:lpstr>Calibri</vt:lpstr>
      <vt:lpstr>Calibri Light</vt:lpstr>
      <vt:lpstr>Cambria Math</vt:lpstr>
      <vt:lpstr>Times New Roman</vt:lpstr>
      <vt:lpstr>Wingdings</vt:lpstr>
      <vt:lpstr>Wingdings 2</vt:lpstr>
      <vt:lpstr>Office Theme</vt:lpstr>
      <vt:lpstr>Discrete Particle Method (DPM) Coupling with CFD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Discrete Particle Method (DPM) /Coupling with CFD/</dc:title>
  <dc:creator>MATRIX</dc:creator>
  <cp:lastModifiedBy>MATRIX</cp:lastModifiedBy>
  <cp:revision>386</cp:revision>
  <dcterms:created xsi:type="dcterms:W3CDTF">2020-09-11T07:13:56Z</dcterms:created>
  <dcterms:modified xsi:type="dcterms:W3CDTF">2020-11-25T09:22:50Z</dcterms:modified>
</cp:coreProperties>
</file>